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sldIdLst>
    <p:sldId id="256" r:id="rId2"/>
    <p:sldId id="257" r:id="rId3"/>
    <p:sldId id="258" r:id="rId4"/>
    <p:sldId id="263" r:id="rId5"/>
    <p:sldId id="265" r:id="rId6"/>
    <p:sldId id="259" r:id="rId7"/>
    <p:sldId id="260" r:id="rId8"/>
    <p:sldId id="273" r:id="rId9"/>
    <p:sldId id="277" r:id="rId10"/>
    <p:sldId id="308" r:id="rId11"/>
    <p:sldId id="283" r:id="rId12"/>
    <p:sldId id="284" r:id="rId13"/>
    <p:sldId id="285" r:id="rId14"/>
    <p:sldId id="286" r:id="rId15"/>
    <p:sldId id="278" r:id="rId16"/>
    <p:sldId id="279" r:id="rId17"/>
    <p:sldId id="271" r:id="rId18"/>
    <p:sldId id="282" r:id="rId19"/>
    <p:sldId id="280" r:id="rId20"/>
    <p:sldId id="268" r:id="rId21"/>
    <p:sldId id="270" r:id="rId22"/>
    <p:sldId id="275" r:id="rId23"/>
    <p:sldId id="267" r:id="rId24"/>
    <p:sldId id="266" r:id="rId25"/>
    <p:sldId id="281" r:id="rId26"/>
    <p:sldId id="272" r:id="rId27"/>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43"/>
    <p:restoredTop sz="90126"/>
  </p:normalViewPr>
  <p:slideViewPr>
    <p:cSldViewPr>
      <p:cViewPr varScale="1">
        <p:scale>
          <a:sx n="72" d="100"/>
          <a:sy n="72" d="100"/>
        </p:scale>
        <p:origin x="1112" y="4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66" d="100"/>
          <a:sy n="66" d="100"/>
        </p:scale>
        <p:origin x="362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93A8ECB1-985C-48ED-BF79-0F56AD405DE5}" type="datetimeFigureOut">
              <a:rPr lang="en-US" smtClean="0"/>
              <a:pPr/>
              <a:t>1/12/2023</a:t>
            </a:fld>
            <a:endParaRPr lang="en-US"/>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B3B25215-F6D9-4905-B048-5529458842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1</a:t>
            </a:fld>
            <a:endParaRPr lang="en-US"/>
          </a:p>
        </p:txBody>
      </p:sp>
    </p:spTree>
    <p:extLst>
      <p:ext uri="{BB962C8B-B14F-4D97-AF65-F5344CB8AC3E}">
        <p14:creationId xmlns:p14="http://schemas.microsoft.com/office/powerpoint/2010/main" val="2976003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10</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12</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13</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14</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15</a:t>
            </a:fld>
            <a:endParaRPr lang="en-US"/>
          </a:p>
        </p:txBody>
      </p:sp>
    </p:spTree>
    <p:extLst>
      <p:ext uri="{BB962C8B-B14F-4D97-AF65-F5344CB8AC3E}">
        <p14:creationId xmlns:p14="http://schemas.microsoft.com/office/powerpoint/2010/main" val="37671030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16</a:t>
            </a:fld>
            <a:endParaRPr lang="en-US"/>
          </a:p>
        </p:txBody>
      </p:sp>
    </p:spTree>
    <p:extLst>
      <p:ext uri="{BB962C8B-B14F-4D97-AF65-F5344CB8AC3E}">
        <p14:creationId xmlns:p14="http://schemas.microsoft.com/office/powerpoint/2010/main" val="36839148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17</a:t>
            </a:fld>
            <a:endParaRPr lang="en-US"/>
          </a:p>
        </p:txBody>
      </p:sp>
    </p:spTree>
    <p:extLst>
      <p:ext uri="{BB962C8B-B14F-4D97-AF65-F5344CB8AC3E}">
        <p14:creationId xmlns:p14="http://schemas.microsoft.com/office/powerpoint/2010/main" val="40088840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19</a:t>
            </a:fld>
            <a:endParaRPr lang="en-US"/>
          </a:p>
        </p:txBody>
      </p:sp>
    </p:spTree>
    <p:extLst>
      <p:ext uri="{BB962C8B-B14F-4D97-AF65-F5344CB8AC3E}">
        <p14:creationId xmlns:p14="http://schemas.microsoft.com/office/powerpoint/2010/main" val="3596896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20</a:t>
            </a:fld>
            <a:endParaRPr lang="en-US"/>
          </a:p>
        </p:txBody>
      </p:sp>
    </p:spTree>
    <p:extLst>
      <p:ext uri="{BB962C8B-B14F-4D97-AF65-F5344CB8AC3E}">
        <p14:creationId xmlns:p14="http://schemas.microsoft.com/office/powerpoint/2010/main" val="3874310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21</a:t>
            </a:fld>
            <a:endParaRPr lang="en-US"/>
          </a:p>
        </p:txBody>
      </p:sp>
    </p:spTree>
    <p:extLst>
      <p:ext uri="{BB962C8B-B14F-4D97-AF65-F5344CB8AC3E}">
        <p14:creationId xmlns:p14="http://schemas.microsoft.com/office/powerpoint/2010/main" val="3886545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5325" y="31750"/>
            <a:ext cx="5707063" cy="4279900"/>
          </a:xfrm>
        </p:spPr>
      </p:sp>
      <p:sp>
        <p:nvSpPr>
          <p:cNvPr id="3" name="Notes Placeholder 2"/>
          <p:cNvSpPr>
            <a:spLocks noGrp="1"/>
          </p:cNvSpPr>
          <p:nvPr>
            <p:ph type="body" idx="1"/>
          </p:nvPr>
        </p:nvSpPr>
        <p:spPr>
          <a:xfrm>
            <a:off x="196850" y="4387850"/>
            <a:ext cx="6629400" cy="4800600"/>
          </a:xfrm>
        </p:spPr>
        <p:txBody>
          <a:bodyPr>
            <a:normAutofit lnSpcReduction="10000"/>
          </a:bodyPr>
          <a:lstStyle/>
          <a:p>
            <a:r>
              <a:rPr lang="en-US" sz="1000" dirty="0"/>
              <a:t>Haggai is the first exilic prophet.  He was one of two prophets mentioned in the book of Ezra who encouraged the Jews to complete the rebuilding of the temple after their return from Babylonian captivity’ --- the other was Zechariah (Ezra 5:1; 6:14). The theme of the Book is clearly, “Build the temple” (Hag. 1:2, 8; Ezra 1:1-4)  In the two small chapters of his book, Haggai delivers four messages that both rebuke and encourage the people.  At the point he speaks up there had been no prophet to speak since Ezekiel or Daniel.  We assume that he came to Jerusalem with Zerubbabel and Joshua (called </a:t>
            </a:r>
            <a:r>
              <a:rPr lang="en-US" sz="1000" dirty="0" err="1"/>
              <a:t>Jeshua</a:t>
            </a:r>
            <a:r>
              <a:rPr lang="en-US" sz="1000" dirty="0"/>
              <a:t> in Ezra) in what we know to be the first of three waves (Ezra and Nehemiah to follow) that included some 50,000 people who were going to Jerusalem after learning of Cyrus’s decree (Ezra 1:1-4).  After arriving in Jerusalem the people spent about fifteen years building their own houses and doing some (very little) work on the temple they were commissioned to build (see Ezra 3:2-6; 4:1-24).  They had restored the altar of sacrifice and laid the foundation of the temple and then the work ceased.  Part of the reason for the stoppage of the reconstruction efforts can be attributed to a threat of force (Ezra 4:4-7, 23-24).  Nonetheless, the people had lost focus on their job and God was not happy.  It is easy to busy ourselves with the wrong priorities and God sends Haggai to get them back on target.  The prophet delivers the four messages to the people that are intended to rebuke them for their indifference while encouraging them to get with it.  With the preaching of Haggai and Zechariah the temple was completed with God’s “blessing” (Ezra 6:15;Hag. 2:19b ).  A reading of Ezra chapters 1-6 would be helpful in fully understanding Haggai’s messages.  </a:t>
            </a:r>
            <a:r>
              <a:rPr lang="en-US" sz="1000" b="1" dirty="0"/>
              <a:t>The four messages </a:t>
            </a:r>
            <a:r>
              <a:rPr lang="en-US" sz="1000" dirty="0"/>
              <a:t>of Haggai occur over a period of about four months: </a:t>
            </a:r>
            <a:r>
              <a:rPr lang="en-US" sz="1000" b="1" dirty="0"/>
              <a:t>(1</a:t>
            </a:r>
            <a:r>
              <a:rPr lang="en-US" sz="1000" dirty="0"/>
              <a:t>) </a:t>
            </a:r>
            <a:r>
              <a:rPr lang="en-US" sz="1000" u="sng" dirty="0"/>
              <a:t>The first message </a:t>
            </a:r>
            <a:r>
              <a:rPr lang="en-US" sz="1000" dirty="0"/>
              <a:t>(1:1-15) was on the first day of the sixth month in the second year of Darius (1:1, August 29, 520 B.C.) and emphasized that </a:t>
            </a:r>
            <a:r>
              <a:rPr lang="en-US" sz="1000" i="1" dirty="0"/>
              <a:t>the time for rebuilding the temple is far overdue; </a:t>
            </a:r>
            <a:r>
              <a:rPr lang="en-US" sz="1000" b="1" dirty="0"/>
              <a:t>(2) </a:t>
            </a:r>
            <a:r>
              <a:rPr lang="en-US" sz="1000" u="sng" dirty="0"/>
              <a:t>The second message</a:t>
            </a:r>
            <a:r>
              <a:rPr lang="en-US" sz="1000" dirty="0"/>
              <a:t> (2:1-9) came on the 21st of the seventh month (2:1, September 17th).</a:t>
            </a:r>
            <a:r>
              <a:rPr lang="en-US" sz="1000" b="1" dirty="0"/>
              <a:t> </a:t>
            </a:r>
            <a:r>
              <a:rPr lang="en-US" sz="1000" i="1" dirty="0"/>
              <a:t>the surpassing glory of the new temple --- comparison to the splendor of Solomon’s temple</a:t>
            </a:r>
            <a:r>
              <a:rPr lang="en-US" sz="1000" dirty="0"/>
              <a:t>; </a:t>
            </a:r>
            <a:r>
              <a:rPr lang="en-US" sz="1000" b="1" dirty="0"/>
              <a:t>(3)</a:t>
            </a:r>
            <a:r>
              <a:rPr lang="en-US" sz="1000" dirty="0"/>
              <a:t> </a:t>
            </a:r>
            <a:r>
              <a:rPr lang="en-US" sz="1000" u="sng" dirty="0"/>
              <a:t>The third </a:t>
            </a:r>
            <a:r>
              <a:rPr lang="en-US" sz="1000" dirty="0"/>
              <a:t>(2:10-19) and </a:t>
            </a:r>
            <a:r>
              <a:rPr lang="en-US" sz="1000" u="sng" dirty="0"/>
              <a:t>fourth </a:t>
            </a:r>
            <a:r>
              <a:rPr lang="en-US" sz="1000" dirty="0"/>
              <a:t>(2:20-23) messages came on the same day, the 24th of the ninth month (2:10, 20; November 18th) and the </a:t>
            </a:r>
            <a:r>
              <a:rPr lang="en-US" sz="1000" i="1" dirty="0"/>
              <a:t>once-cursed people are now blessed </a:t>
            </a:r>
            <a:r>
              <a:rPr lang="en-US" sz="1000" dirty="0"/>
              <a:t>(2:10-19); </a:t>
            </a:r>
            <a:r>
              <a:rPr lang="en-US" sz="1000" b="1" dirty="0"/>
              <a:t>(4)</a:t>
            </a:r>
            <a:r>
              <a:rPr lang="en-US" sz="1000" dirty="0"/>
              <a:t> and </a:t>
            </a:r>
            <a:r>
              <a:rPr lang="en-US" sz="1000" i="1" dirty="0"/>
              <a:t>a special promise is made to Zerubbabel  </a:t>
            </a:r>
            <a:r>
              <a:rPr lang="en-US" sz="1000" dirty="0"/>
              <a:t>(Messianic significance (2:20-23). </a:t>
            </a:r>
          </a:p>
          <a:p>
            <a:endParaRPr lang="en-US" sz="1000" dirty="0"/>
          </a:p>
          <a:p>
            <a:r>
              <a:rPr lang="en-US" sz="1000" b="1" u="sng" dirty="0"/>
              <a:t>Application</a:t>
            </a:r>
            <a:r>
              <a:rPr lang="en-US" sz="1000" dirty="0"/>
              <a:t> - Notice the key phrases repeated in the book that are intended to make sure Haggai’s point is made.  What can we learn from these phrases?</a:t>
            </a:r>
          </a:p>
          <a:p>
            <a:endParaRPr lang="en-US" sz="1000" b="1" u="sng" dirty="0"/>
          </a:p>
          <a:p>
            <a:pPr marL="685800" lvl="1" indent="-228600">
              <a:buFont typeface="+mj-lt"/>
              <a:buAutoNum type="arabicPeriod"/>
            </a:pPr>
            <a:r>
              <a:rPr lang="en-US" sz="1000" dirty="0"/>
              <a:t>”Thus says the Lord of hosts” --- mentioned five times (1:2, 5, 7; 2:6, 11).  </a:t>
            </a:r>
          </a:p>
          <a:p>
            <a:pPr marL="685800" lvl="1" indent="-228600">
              <a:buFont typeface="+mj-lt"/>
              <a:buAutoNum type="arabicPeriod"/>
            </a:pPr>
            <a:r>
              <a:rPr lang="en-US" sz="1000" dirty="0"/>
              <a:t>”Consider” --- mentioned five times (1:5, 7, 15, 18a, 18b).</a:t>
            </a:r>
          </a:p>
          <a:p>
            <a:pPr marL="685800" lvl="1" indent="-228600">
              <a:buFont typeface="+mj-lt"/>
              <a:buAutoNum type="arabicPeriod"/>
            </a:pPr>
            <a:r>
              <a:rPr lang="en-US" sz="1000" dirty="0"/>
              <a:t>“I am with you” --- mentioned twice (1:13; 2:4).</a:t>
            </a:r>
          </a:p>
          <a:p>
            <a:pPr marL="685800" lvl="1" indent="-228600">
              <a:buFont typeface="+mj-lt"/>
              <a:buAutoNum type="arabicPeriod"/>
            </a:pPr>
            <a:r>
              <a:rPr lang="en-US" sz="1000" dirty="0"/>
              <a:t>“Take courage” --- mentioned three times in 2:4.  </a:t>
            </a:r>
          </a:p>
          <a:p>
            <a:pPr lvl="1"/>
            <a:endParaRPr lang="en-US" sz="1000" dirty="0"/>
          </a:p>
          <a:p>
            <a:r>
              <a:rPr lang="en-US" sz="1000" b="1" dirty="0"/>
              <a:t>Key thought: </a:t>
            </a:r>
            <a:r>
              <a:rPr lang="en-US" sz="1000" dirty="0"/>
              <a:t>Haggai’s main theme is obviously “build the temple” but threaded throughout the book is the implicit admonition to put God first --- and to keep Him there.  It’s a simple passage to remember but hard to apply…”Seek first the kingdom of God” (Mt. 6:33; cf. John 14:15; 15:14).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22</a:t>
            </a:fld>
            <a:endParaRPr lang="en-US"/>
          </a:p>
        </p:txBody>
      </p:sp>
    </p:spTree>
    <p:extLst>
      <p:ext uri="{BB962C8B-B14F-4D97-AF65-F5344CB8AC3E}">
        <p14:creationId xmlns:p14="http://schemas.microsoft.com/office/powerpoint/2010/main" val="2871227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23</a:t>
            </a:fld>
            <a:endParaRPr lang="en-US"/>
          </a:p>
        </p:txBody>
      </p:sp>
    </p:spTree>
    <p:extLst>
      <p:ext uri="{BB962C8B-B14F-4D97-AF65-F5344CB8AC3E}">
        <p14:creationId xmlns:p14="http://schemas.microsoft.com/office/powerpoint/2010/main" val="3604378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24</a:t>
            </a:fld>
            <a:endParaRPr lang="en-US"/>
          </a:p>
        </p:txBody>
      </p:sp>
    </p:spTree>
    <p:extLst>
      <p:ext uri="{BB962C8B-B14F-4D97-AF65-F5344CB8AC3E}">
        <p14:creationId xmlns:p14="http://schemas.microsoft.com/office/powerpoint/2010/main" val="21617657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25</a:t>
            </a:fld>
            <a:endParaRPr lang="en-US"/>
          </a:p>
        </p:txBody>
      </p:sp>
    </p:spTree>
    <p:extLst>
      <p:ext uri="{BB962C8B-B14F-4D97-AF65-F5344CB8AC3E}">
        <p14:creationId xmlns:p14="http://schemas.microsoft.com/office/powerpoint/2010/main" val="1830289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26</a:t>
            </a:fld>
            <a:endParaRPr lang="en-US"/>
          </a:p>
        </p:txBody>
      </p:sp>
    </p:spTree>
    <p:extLst>
      <p:ext uri="{BB962C8B-B14F-4D97-AF65-F5344CB8AC3E}">
        <p14:creationId xmlns:p14="http://schemas.microsoft.com/office/powerpoint/2010/main" val="2128749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3</a:t>
            </a:fld>
            <a:endParaRPr lang="en-US"/>
          </a:p>
        </p:txBody>
      </p:sp>
    </p:spTree>
    <p:extLst>
      <p:ext uri="{BB962C8B-B14F-4D97-AF65-F5344CB8AC3E}">
        <p14:creationId xmlns:p14="http://schemas.microsoft.com/office/powerpoint/2010/main" val="1920033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4</a:t>
            </a:fld>
            <a:endParaRPr lang="en-US"/>
          </a:p>
        </p:txBody>
      </p:sp>
    </p:spTree>
    <p:extLst>
      <p:ext uri="{BB962C8B-B14F-4D97-AF65-F5344CB8AC3E}">
        <p14:creationId xmlns:p14="http://schemas.microsoft.com/office/powerpoint/2010/main" val="2057503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01E767-1BDC-4644-B21C-EAA8636541DA}" type="slidenum">
              <a:rPr lang="en-US" smtClean="0"/>
              <a:pPr/>
              <a:t>5</a:t>
            </a:fld>
            <a:endParaRPr lang="en-US" dirty="0"/>
          </a:p>
        </p:txBody>
      </p:sp>
    </p:spTree>
    <p:extLst>
      <p:ext uri="{BB962C8B-B14F-4D97-AF65-F5344CB8AC3E}">
        <p14:creationId xmlns:p14="http://schemas.microsoft.com/office/powerpoint/2010/main" val="1557725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C61D23-DFF2-4156-86B1-869FDB8D0869}" type="slidenum">
              <a:rPr lang="en-US"/>
              <a:pPr/>
              <a:t>6</a:t>
            </a:fld>
            <a:endParaRPr lang="en-US" dirty="0"/>
          </a:p>
        </p:txBody>
      </p:sp>
      <p:sp>
        <p:nvSpPr>
          <p:cNvPr id="25602" name="Rectangle 2"/>
          <p:cNvSpPr>
            <a:spLocks noGrp="1" noRot="1" noChangeAspect="1" noChangeArrowheads="1" noTextEdit="1"/>
          </p:cNvSpPr>
          <p:nvPr>
            <p:ph type="sldImg"/>
          </p:nvPr>
        </p:nvSpPr>
        <p:spPr>
          <a:xfrm>
            <a:off x="158750" y="703263"/>
            <a:ext cx="6843713" cy="5132387"/>
          </a:xfrm>
          <a:ln/>
        </p:spPr>
      </p:sp>
      <p:sp>
        <p:nvSpPr>
          <p:cNvPr id="2560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86859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350" y="1111250"/>
            <a:ext cx="7620000" cy="5715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01E767-1BDC-4644-B21C-EAA8636541DA}" type="slidenum">
              <a:rPr lang="en-US" smtClean="0"/>
              <a:pPr/>
              <a:t>7</a:t>
            </a:fld>
            <a:endParaRPr lang="en-US" dirty="0"/>
          </a:p>
        </p:txBody>
      </p:sp>
    </p:spTree>
    <p:extLst>
      <p:ext uri="{BB962C8B-B14F-4D97-AF65-F5344CB8AC3E}">
        <p14:creationId xmlns:p14="http://schemas.microsoft.com/office/powerpoint/2010/main" val="747296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8</a:t>
            </a:fld>
            <a:endParaRPr lang="en-US"/>
          </a:p>
        </p:txBody>
      </p:sp>
    </p:spTree>
    <p:extLst>
      <p:ext uri="{BB962C8B-B14F-4D97-AF65-F5344CB8AC3E}">
        <p14:creationId xmlns:p14="http://schemas.microsoft.com/office/powerpoint/2010/main" val="3258004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01E767-1BDC-4644-B21C-EAA8636541DA}" type="slidenum">
              <a:rPr lang="en-US" smtClean="0"/>
              <a:pPr/>
              <a:t>9</a:t>
            </a:fld>
            <a:endParaRPr lang="en-US" dirty="0"/>
          </a:p>
        </p:txBody>
      </p:sp>
    </p:spTree>
    <p:extLst>
      <p:ext uri="{BB962C8B-B14F-4D97-AF65-F5344CB8AC3E}">
        <p14:creationId xmlns:p14="http://schemas.microsoft.com/office/powerpoint/2010/main" val="1382661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1/12/2023</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1/12/2023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1/12/2023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Haggai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176212" y="1437257"/>
            <a:ext cx="8791575" cy="5449824"/>
          </a:xfrm>
        </p:spPr>
        <p:txBody>
          <a:bodyPr>
            <a:normAutofit/>
          </a:bodyPr>
          <a:lstStyle/>
          <a:p>
            <a:pPr marL="89154" indent="0">
              <a:buNone/>
            </a:pPr>
            <a:r>
              <a:rPr lang="en-US" sz="2200" dirty="0"/>
              <a:t>The literal name for Haggai is “festival” or ”The joyous one.” Haggai dated his work as the “second year of Darius the king” (1:1).  Nothing is known about his family or early background.  </a:t>
            </a:r>
          </a:p>
          <a:p>
            <a:pPr marL="89154" indent="0">
              <a:buNone/>
            </a:pPr>
            <a:endParaRPr lang="en-US" sz="2200" dirty="0"/>
          </a:p>
          <a:p>
            <a:pPr marL="89154" indent="0">
              <a:buNone/>
            </a:pPr>
            <a:r>
              <a:rPr lang="en-US" sz="2200" dirty="0"/>
              <a:t>The prophet Haggai recorded his </a:t>
            </a:r>
            <a:r>
              <a:rPr lang="en-US" sz="2200" b="1" dirty="0"/>
              <a:t>four messages</a:t>
            </a:r>
            <a:r>
              <a:rPr lang="en-US" sz="2200" dirty="0"/>
              <a:t> (oracles)</a:t>
            </a:r>
            <a:r>
              <a:rPr lang="en-US" sz="2200" b="1" dirty="0"/>
              <a:t> </a:t>
            </a:r>
            <a:r>
              <a:rPr lang="en-US" sz="2200" dirty="0"/>
              <a:t>to the Jewish people of Jerusalem in 520 BC, eighteen years after their return from exile in Babylon (538 BC). Haggai 2:3 seems to indicate that the prophet had seen Jerusalem before the destruction of the temple and the exile in 586 BC, meaning he was more than seventy years old by the time he delivered his prophecies.  From these facts, the picture of Haggai begins to come into focus.  He was an older man looking back on the glories of his nation with a passionate desire to see his people rise up from the ashes of exile and reclaim their rightful place as God’s light to the nations.</a:t>
            </a:r>
          </a:p>
          <a:p>
            <a:pPr marL="89154" indent="0">
              <a:buNone/>
            </a:pPr>
            <a:endParaRPr lang="en-US" sz="2200" dirty="0"/>
          </a:p>
        </p:txBody>
      </p:sp>
    </p:spTree>
    <p:extLst>
      <p:ext uri="{BB962C8B-B14F-4D97-AF65-F5344CB8AC3E}">
        <p14:creationId xmlns:p14="http://schemas.microsoft.com/office/powerpoint/2010/main" val="231444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228600" y="1600200"/>
            <a:ext cx="8724900" cy="5102352"/>
          </a:xfrm>
        </p:spPr>
        <p:txBody>
          <a:bodyPr>
            <a:noAutofit/>
          </a:bodyPr>
          <a:lstStyle/>
          <a:p>
            <a:pPr marL="89154" indent="0">
              <a:buNone/>
            </a:pPr>
            <a:r>
              <a:rPr lang="en-US" sz="2000" dirty="0"/>
              <a:t>Haggai’s prophecy came at a time when the people of Judah were extremely vulnerable. They had been humbled by their exile to Babylon, hopeful in their return to their Promised Land, and then so discouraged by opposition in their rebuilding of the temple that they had quit (Ezra 4:24). Now, sixteen years later, with Haggai blaming their lack of food, clothing, and shelter on their failure to rebuild the temple, the Jews were receptive to his message of rebuilding the Lord’s house.  The theme: Build the temple! </a:t>
            </a:r>
          </a:p>
          <a:p>
            <a:pPr marL="89154" indent="0">
              <a:buNone/>
            </a:pPr>
            <a:endParaRPr lang="en-US" sz="2000" dirty="0"/>
          </a:p>
          <a:p>
            <a:pPr marL="89154" indent="0">
              <a:buNone/>
            </a:pPr>
            <a:r>
              <a:rPr lang="en-US" sz="2000" dirty="0"/>
              <a:t>Unlike most of the other prophets, Haggai explicitly dated his prophecies, down to the day.  He gave four separate messages:</a:t>
            </a:r>
          </a:p>
          <a:p>
            <a:pPr marL="546354" indent="-457200">
              <a:buFont typeface="+mj-lt"/>
              <a:buAutoNum type="arabicPeriod"/>
            </a:pPr>
            <a:r>
              <a:rPr lang="en-US" sz="2000" dirty="0"/>
              <a:t>The first on August 29, 520 BC (Haggai 1:1)</a:t>
            </a:r>
          </a:p>
          <a:p>
            <a:pPr marL="546354" indent="-457200">
              <a:buFont typeface="+mj-lt"/>
              <a:buAutoNum type="arabicPeriod"/>
            </a:pPr>
            <a:r>
              <a:rPr lang="en-US" sz="2000" dirty="0"/>
              <a:t>The second on October 17, 520 BC (2:1)</a:t>
            </a:r>
          </a:p>
          <a:p>
            <a:pPr marL="546354" indent="-457200">
              <a:buFont typeface="+mj-lt"/>
              <a:buAutoNum type="arabicPeriod"/>
            </a:pPr>
            <a:r>
              <a:rPr lang="en-US" sz="2000" dirty="0"/>
              <a:t> And the final two on December 18, 520 BC (2:10, 20). </a:t>
            </a:r>
          </a:p>
          <a:p>
            <a:pPr marL="546354" indent="-457200">
              <a:buFont typeface="+mj-lt"/>
              <a:buAutoNum type="arabicPeriod"/>
            </a:pPr>
            <a:endParaRPr lang="en-US" sz="2000" dirty="0"/>
          </a:p>
          <a:p>
            <a:pPr marL="89154" indent="0">
              <a:buNone/>
            </a:pPr>
            <a:r>
              <a:rPr lang="en-US" sz="2000" dirty="0"/>
              <a:t>These messages encouraged the people of Judah to finish building the temple and to have hope in God for the promise of blessings in the future.</a:t>
            </a:r>
          </a:p>
        </p:txBody>
      </p:sp>
    </p:spTree>
    <p:extLst>
      <p:ext uri="{BB962C8B-B14F-4D97-AF65-F5344CB8AC3E}">
        <p14:creationId xmlns:p14="http://schemas.microsoft.com/office/powerpoint/2010/main" val="169730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Haggai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2400" dirty="0"/>
              <a:t>After thousands of years, the book of Haggai remains largely unique among the books of Old Testament prophets for one key reason: the people of Judah listened!  Haggai’s message to rebuild the temple was passionate, simple, and straightforward (Haggai 1:8). No one could mistake whether or not his direction had been followed—the results would be evident for all the people to see. Through the physical act of rebuilding the temple, the people began to indicate a shift in their spiritual lives: from devotion to self toward devotion to God.</a:t>
            </a:r>
          </a:p>
        </p:txBody>
      </p:sp>
    </p:spTree>
    <p:extLst>
      <p:ext uri="{BB962C8B-B14F-4D97-AF65-F5344CB8AC3E}">
        <p14:creationId xmlns:p14="http://schemas.microsoft.com/office/powerpoint/2010/main" val="4271229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441513"/>
            <a:ext cx="8915400" cy="6059424"/>
          </a:xfrm>
        </p:spPr>
        <p:txBody>
          <a:bodyPr>
            <a:noAutofit/>
          </a:bodyPr>
          <a:lstStyle/>
          <a:p>
            <a:pPr marL="89154" indent="0">
              <a:buNone/>
            </a:pPr>
            <a:r>
              <a:rPr lang="en-US" sz="2200" dirty="0"/>
              <a:t>Haggai had an important message for the Jews who had recently returned from exile.  They had forgotten their God, choosing instead to focus on their own interests, so it was time for them to “consider their ways” ( 1:5, 7). Nothing was more important for the Jews than to show that the Lord was at the center of their thoughts and actions, so Haggai directed them to finish rebuilding God’s temple.</a:t>
            </a:r>
          </a:p>
          <a:p>
            <a:pPr marL="89154" indent="0">
              <a:buNone/>
            </a:pPr>
            <a:endParaRPr lang="en-US" sz="2200" dirty="0"/>
          </a:p>
          <a:p>
            <a:pPr marL="89154" indent="0">
              <a:buNone/>
            </a:pPr>
            <a:r>
              <a:rPr lang="en-US" sz="2200" dirty="0"/>
              <a:t>However, rather than leaving them alone with the task of rebuilding, Haggai continued to preach to the Jews, encouraging them with the hope of future glory in the temple and a victory to come over the enemies of God’s people (2:7–9, 21–22).  According to Haggai’s message, if the people would place God at the center of their lives, they would realize the future blessings that God had in store for His people.</a:t>
            </a:r>
          </a:p>
        </p:txBody>
      </p:sp>
    </p:spTree>
    <p:extLst>
      <p:ext uri="{BB962C8B-B14F-4D97-AF65-F5344CB8AC3E}">
        <p14:creationId xmlns:p14="http://schemas.microsoft.com/office/powerpoint/2010/main" val="231357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28600" y="1600200"/>
            <a:ext cx="8686800" cy="4800601"/>
          </a:xfrm>
        </p:spPr>
        <p:txBody>
          <a:bodyPr>
            <a:normAutofit fontScale="92500" lnSpcReduction="20000"/>
          </a:bodyPr>
          <a:lstStyle/>
          <a:p>
            <a:pPr marL="118872" indent="0">
              <a:buNone/>
            </a:pPr>
            <a:r>
              <a:rPr lang="en-US" sz="2400" dirty="0"/>
              <a:t>The Jews who emigrated from Babylon to their original homeland of Judah faced intense opposition, both external and internal. Ezra 4:1–5 records the external resistance to the project of rebuilding the temple. The enemies of Judah first attempted to infiltrate the ranks of the builders, and when that didn’t work, they resorted to scare tactics. Haggai, on the other hand, focused on the internal opposition they faced, namely from their own sin. The Jews had thoughtlessly placed their own interests before the Lord’s interests, looking after their own safety and security without giving consideration to the status of the Lord’s house.</a:t>
            </a:r>
          </a:p>
          <a:p>
            <a:pPr marL="118872" indent="0">
              <a:buNone/>
            </a:pPr>
            <a:endParaRPr lang="en-US" sz="2400" dirty="0"/>
          </a:p>
          <a:p>
            <a:pPr marL="118872" indent="0">
              <a:buNone/>
            </a:pPr>
            <a:r>
              <a:rPr lang="en-US" sz="2400" dirty="0"/>
              <a:t>Haggai’s encouragement to rebuild the temple in the face of the Jews’ neglect brings to mind the apostle Paul’s exhortation to Christians to build our lives on the foundation of Jesus Christ (1 Cor. 3:10–17).  Are you building a life that reflects your status as a temple of the Holy Spirit, leaving a legacy that will stand the test of time? Perhaps we can find encouragement for that construction project in the four passionate sermons from this Old Testament prophet.</a:t>
            </a:r>
          </a:p>
        </p:txBody>
      </p:sp>
    </p:spTree>
    <p:extLst>
      <p:ext uri="{BB962C8B-B14F-4D97-AF65-F5344CB8AC3E}">
        <p14:creationId xmlns:p14="http://schemas.microsoft.com/office/powerpoint/2010/main" val="3487663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7FF0A-DAAC-FD42-8B69-95D626F8E168}"/>
              </a:ext>
            </a:extLst>
          </p:cNvPr>
          <p:cNvSpPr>
            <a:spLocks noGrp="1"/>
          </p:cNvSpPr>
          <p:nvPr>
            <p:ph type="title"/>
          </p:nvPr>
        </p:nvSpPr>
        <p:spPr/>
        <p:txBody>
          <a:bodyPr/>
          <a:lstStyle/>
          <a:p>
            <a:r>
              <a:rPr lang="en-US" dirty="0"/>
              <a:t>Cyrus’s Proclamation</a:t>
            </a:r>
          </a:p>
        </p:txBody>
      </p:sp>
      <p:sp>
        <p:nvSpPr>
          <p:cNvPr id="3" name="Content Placeholder 2">
            <a:extLst>
              <a:ext uri="{FF2B5EF4-FFF2-40B4-BE49-F238E27FC236}">
                <a16:creationId xmlns:a16="http://schemas.microsoft.com/office/drawing/2014/main" id="{D8D7D62C-2847-FB4E-84BA-D44F9494E44E}"/>
              </a:ext>
            </a:extLst>
          </p:cNvPr>
          <p:cNvSpPr>
            <a:spLocks noGrp="1"/>
          </p:cNvSpPr>
          <p:nvPr>
            <p:ph idx="1"/>
          </p:nvPr>
        </p:nvSpPr>
        <p:spPr>
          <a:xfrm>
            <a:off x="304800" y="1676399"/>
            <a:ext cx="8534400" cy="4724401"/>
          </a:xfrm>
        </p:spPr>
        <p:txBody>
          <a:bodyPr>
            <a:normAutofit fontScale="92500" lnSpcReduction="20000"/>
          </a:bodyPr>
          <a:lstStyle/>
          <a:p>
            <a:pPr marL="118872" indent="0">
              <a:buNone/>
            </a:pPr>
            <a:r>
              <a:rPr lang="en-US" sz="2400" dirty="0"/>
              <a:t>“Thus says Cyrus king of Persia: The Lord, the God of heaven, has given me all the kingdoms of the earth, and he has charged me to build him a house at Jerusalem, which is in Judah. 3 Whoever is among you of all his people, may his God be with him, and let him go up to Jerusalem, which is in Judah, and rebuild the house of the Lord” (Ezra 1:2-3)</a:t>
            </a:r>
          </a:p>
          <a:p>
            <a:endParaRPr lang="en-US" sz="2800" dirty="0"/>
          </a:p>
          <a:p>
            <a:pPr marL="118872" indent="0">
              <a:buNone/>
            </a:pPr>
            <a:r>
              <a:rPr lang="en-US" sz="2400" dirty="0"/>
              <a:t>” The whole assembly together was 42,360, 65 besides their male and female servants, of whom there were 7,337, and they had 200 male and female singers” (Ezra 2:64)</a:t>
            </a:r>
          </a:p>
          <a:p>
            <a:pPr marL="118872" indent="0">
              <a:buNone/>
            </a:pPr>
            <a:endParaRPr lang="en-US" sz="2400" dirty="0"/>
          </a:p>
          <a:p>
            <a:pPr marL="118872" indent="0">
              <a:buNone/>
            </a:pPr>
            <a:r>
              <a:rPr lang="en-US" sz="2400" dirty="0"/>
              <a:t>“And the elders of the Jews built and prospered through the prophesying of Haggai the prophet and Zechariah the son of </a:t>
            </a:r>
            <a:r>
              <a:rPr lang="en-US" sz="2400" dirty="0" err="1"/>
              <a:t>Iddo</a:t>
            </a:r>
            <a:r>
              <a:rPr lang="en-US" sz="2400" dirty="0"/>
              <a:t>. They finished their building by decree of the God of Israel and by decree of Cyrus and Darius and Artaxerxes king of Persia; 15 and this house was finished on the third day of the month of Adar, in the sixth year of the reign of Darius the king” (Ezra 6:14-15)</a:t>
            </a:r>
            <a:endParaRPr lang="en-US" dirty="0"/>
          </a:p>
          <a:p>
            <a:endParaRPr lang="en-US" dirty="0"/>
          </a:p>
        </p:txBody>
      </p:sp>
    </p:spTree>
    <p:extLst>
      <p:ext uri="{BB962C8B-B14F-4D97-AF65-F5344CB8AC3E}">
        <p14:creationId xmlns:p14="http://schemas.microsoft.com/office/powerpoint/2010/main" val="1081348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61A5D-942D-7446-BF48-DB2C62FD4A48}"/>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C6D2A6F-C295-934A-9981-328C9D5BA074}"/>
              </a:ext>
            </a:extLst>
          </p:cNvPr>
          <p:cNvSpPr>
            <a:spLocks noGrp="1"/>
          </p:cNvSpPr>
          <p:nvPr>
            <p:ph idx="1"/>
          </p:nvPr>
        </p:nvSpPr>
        <p:spPr>
          <a:xfrm>
            <a:off x="228600" y="1676400"/>
            <a:ext cx="8686800" cy="5026152"/>
          </a:xfrm>
        </p:spPr>
        <p:txBody>
          <a:bodyPr>
            <a:normAutofit lnSpcReduction="10000"/>
          </a:bodyPr>
          <a:lstStyle/>
          <a:p>
            <a:r>
              <a:rPr lang="en-US" sz="2400" dirty="0"/>
              <a:t>Haggai frequently appeals to the Lord as his source:</a:t>
            </a:r>
          </a:p>
          <a:p>
            <a:pPr lvl="1">
              <a:buFont typeface="Wingdings" pitchFamily="2" charset="2"/>
              <a:buChar char="Ø"/>
            </a:pPr>
            <a:r>
              <a:rPr lang="en-US" sz="2400" dirty="0"/>
              <a:t>26 times the prophet uses “declares the Lord” or “this says the Lord of hosts” (or similar expressions).  </a:t>
            </a:r>
          </a:p>
          <a:p>
            <a:r>
              <a:rPr lang="en-US" sz="2400" dirty="0"/>
              <a:t>Haggai and Zechariah relate the work of the two prophets in the era which they lived and saw the results visibly…they achieved what they were sent to do.  </a:t>
            </a:r>
          </a:p>
          <a:p>
            <a:r>
              <a:rPr lang="en-US" sz="2400" dirty="0"/>
              <a:t>“Everything else in tis prophecy hangs on this one imperative---build God’s house” (1:8).  --- Robert Alden, </a:t>
            </a:r>
            <a:r>
              <a:rPr lang="en-US" sz="2400" i="1" dirty="0"/>
              <a:t>Expositor’s Bible Commentary, Haggai, </a:t>
            </a:r>
            <a:r>
              <a:rPr lang="en-US" sz="2400" dirty="0"/>
              <a:t>page 569.</a:t>
            </a:r>
          </a:p>
          <a:p>
            <a:r>
              <a:rPr lang="en-US" sz="2400" dirty="0"/>
              <a:t>Haggai was not dealing with immorality, idolatry, or social injustice - he was simply dealing with the problem of the time ---procrastination and priorities.  </a:t>
            </a:r>
          </a:p>
          <a:p>
            <a:r>
              <a:rPr lang="en-US" sz="2400" dirty="0"/>
              <a:t>One of few prophets who got to see his prophecy realized (along with Zechariah)</a:t>
            </a:r>
          </a:p>
        </p:txBody>
      </p:sp>
    </p:spTree>
    <p:extLst>
      <p:ext uri="{BB962C8B-B14F-4D97-AF65-F5344CB8AC3E}">
        <p14:creationId xmlns:p14="http://schemas.microsoft.com/office/powerpoint/2010/main" val="140030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3C847-94CF-4440-ACCA-4179E2B40FCF}"/>
              </a:ext>
            </a:extLst>
          </p:cNvPr>
          <p:cNvSpPr>
            <a:spLocks noGrp="1"/>
          </p:cNvSpPr>
          <p:nvPr>
            <p:ph type="title"/>
          </p:nvPr>
        </p:nvSpPr>
        <p:spPr/>
        <p:txBody>
          <a:bodyPr/>
          <a:lstStyle/>
          <a:p>
            <a:r>
              <a:rPr lang="en-US" dirty="0"/>
              <a:t>What’s going on? </a:t>
            </a:r>
          </a:p>
        </p:txBody>
      </p:sp>
      <p:sp>
        <p:nvSpPr>
          <p:cNvPr id="3" name="Content Placeholder 2">
            <a:extLst>
              <a:ext uri="{FF2B5EF4-FFF2-40B4-BE49-F238E27FC236}">
                <a16:creationId xmlns:a16="http://schemas.microsoft.com/office/drawing/2014/main" id="{A90B64E4-3E3A-DB43-B246-F9A453A737A6}"/>
              </a:ext>
            </a:extLst>
          </p:cNvPr>
          <p:cNvSpPr>
            <a:spLocks noGrp="1"/>
          </p:cNvSpPr>
          <p:nvPr>
            <p:ph idx="1"/>
          </p:nvPr>
        </p:nvSpPr>
        <p:spPr>
          <a:xfrm>
            <a:off x="152400" y="1524000"/>
            <a:ext cx="8915400" cy="5334000"/>
          </a:xfrm>
        </p:spPr>
        <p:txBody>
          <a:bodyPr>
            <a:normAutofit/>
          </a:bodyPr>
          <a:lstStyle/>
          <a:p>
            <a:pPr marL="118872" indent="0">
              <a:buNone/>
            </a:pPr>
            <a:r>
              <a:rPr lang="en-US" sz="2200" dirty="0"/>
              <a:t>“In the second year of Darius I…Haggai and Zechariah were called to arouse the Jews to complete the work on the temple that had been started 16 years earlier (Ezra 4:1-24).  In 520 B.C. the temple project returned and was finished in 515 B.C. (Ex. 6:14-15).  Ezra 5:1 and 6:13 announce the simple and straightforward message: “Build the temple!”  It was at this point that God sent His prophets, Haggai and Zechariah to stir the people out of their spiritual indifference.”</a:t>
            </a:r>
            <a:r>
              <a:rPr lang="en-US" sz="2000" dirty="0"/>
              <a:t> </a:t>
            </a:r>
            <a:r>
              <a:rPr lang="en-US" sz="1600" dirty="0"/>
              <a:t>--- Nancy Fink, Minor Prophets, </a:t>
            </a:r>
            <a:r>
              <a:rPr lang="en-US" sz="1600" i="1" dirty="0"/>
              <a:t>page 74</a:t>
            </a:r>
          </a:p>
        </p:txBody>
      </p:sp>
      <p:sp>
        <p:nvSpPr>
          <p:cNvPr id="4" name="TextBox 3">
            <a:extLst>
              <a:ext uri="{FF2B5EF4-FFF2-40B4-BE49-F238E27FC236}">
                <a16:creationId xmlns:a16="http://schemas.microsoft.com/office/drawing/2014/main" id="{98EDD58A-4520-C04F-A90F-A03B183E11DE}"/>
              </a:ext>
            </a:extLst>
          </p:cNvPr>
          <p:cNvSpPr txBox="1"/>
          <p:nvPr/>
        </p:nvSpPr>
        <p:spPr>
          <a:xfrm>
            <a:off x="349250" y="4191000"/>
            <a:ext cx="8445500" cy="2246769"/>
          </a:xfrm>
          <a:prstGeom prst="rect">
            <a:avLst/>
          </a:prstGeom>
          <a:noFill/>
          <a:ln w="57150">
            <a:solidFill>
              <a:srgbClr val="FFC000"/>
            </a:solidFill>
          </a:ln>
        </p:spPr>
        <p:txBody>
          <a:bodyPr wrap="square" rtlCol="0">
            <a:spAutoFit/>
          </a:bodyPr>
          <a:lstStyle/>
          <a:p>
            <a:r>
              <a:rPr lang="en-US" sz="2000" dirty="0"/>
              <a:t>“24 Then the work on the house of God that is in Jerusalem stopped, and it ceased until the second year of the reign of Darius king of Persia. 5:1 Now the prophets, Haggai and Zechariah the son of </a:t>
            </a:r>
            <a:r>
              <a:rPr lang="en-US" sz="2000" dirty="0" err="1"/>
              <a:t>Iddo</a:t>
            </a:r>
            <a:r>
              <a:rPr lang="en-US" sz="2000" dirty="0"/>
              <a:t>, prophesied to the Jews who were in Judah  and Jerusalem, in the name of the God of Israel who was over them. 2 Then Zerubbabel the son of </a:t>
            </a:r>
            <a:r>
              <a:rPr lang="en-US" sz="2000" dirty="0" err="1"/>
              <a:t>Shealtiel</a:t>
            </a:r>
            <a:r>
              <a:rPr lang="en-US" sz="2000" dirty="0"/>
              <a:t> and </a:t>
            </a:r>
            <a:r>
              <a:rPr lang="en-US" sz="2000" dirty="0" err="1"/>
              <a:t>Jeshua</a:t>
            </a:r>
            <a:r>
              <a:rPr lang="en-US" sz="2000" dirty="0"/>
              <a:t> the son of </a:t>
            </a:r>
            <a:r>
              <a:rPr lang="en-US" sz="2000" dirty="0" err="1"/>
              <a:t>Jozadak</a:t>
            </a:r>
            <a:r>
              <a:rPr lang="en-US" sz="2000" dirty="0"/>
              <a:t> arose and began to rebuild the house of God that is in Jerusalem, and the prophets of God were with  them, supporting them” (Ezra 4:24)</a:t>
            </a:r>
          </a:p>
        </p:txBody>
      </p:sp>
    </p:spTree>
    <p:extLst>
      <p:ext uri="{BB962C8B-B14F-4D97-AF65-F5344CB8AC3E}">
        <p14:creationId xmlns:p14="http://schemas.microsoft.com/office/powerpoint/2010/main" val="305710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DC805-999F-FC49-9D95-60DE39B11CBA}"/>
              </a:ext>
            </a:extLst>
          </p:cNvPr>
          <p:cNvSpPr>
            <a:spLocks noGrp="1"/>
          </p:cNvSpPr>
          <p:nvPr>
            <p:ph type="title"/>
          </p:nvPr>
        </p:nvSpPr>
        <p:spPr/>
        <p:txBody>
          <a:bodyPr/>
          <a:lstStyle/>
          <a:p>
            <a:r>
              <a:rPr lang="en-US" dirty="0"/>
              <a:t>Four Dated Oracles (Messages)</a:t>
            </a:r>
          </a:p>
        </p:txBody>
      </p:sp>
      <p:sp>
        <p:nvSpPr>
          <p:cNvPr id="3" name="Content Placeholder 2">
            <a:extLst>
              <a:ext uri="{FF2B5EF4-FFF2-40B4-BE49-F238E27FC236}">
                <a16:creationId xmlns:a16="http://schemas.microsoft.com/office/drawing/2014/main" id="{7E464BDC-A962-A14D-BBB9-ED25C2210EF9}"/>
              </a:ext>
            </a:extLst>
          </p:cNvPr>
          <p:cNvSpPr>
            <a:spLocks noGrp="1"/>
          </p:cNvSpPr>
          <p:nvPr>
            <p:ph idx="1"/>
          </p:nvPr>
        </p:nvSpPr>
        <p:spPr>
          <a:xfrm>
            <a:off x="152400" y="1600200"/>
            <a:ext cx="8763000" cy="4800601"/>
          </a:xfrm>
        </p:spPr>
        <p:txBody>
          <a:bodyPr>
            <a:normAutofit/>
          </a:bodyPr>
          <a:lstStyle/>
          <a:p>
            <a:pPr marL="633222" indent="-514350">
              <a:buFont typeface="+mj-lt"/>
              <a:buAutoNum type="arabicPeriod"/>
            </a:pPr>
            <a:r>
              <a:rPr lang="en-US" sz="2400" dirty="0"/>
              <a:t>1:1 --- dated ”the first day of the sixth month” of “the second year of Darius” (August 39, 520 B.C.).  </a:t>
            </a:r>
          </a:p>
          <a:p>
            <a:pPr marL="633222" indent="-514350">
              <a:buFont typeface="+mj-lt"/>
              <a:buAutoNum type="arabicPeriod"/>
            </a:pPr>
            <a:r>
              <a:rPr lang="en-US" sz="2400" dirty="0"/>
              <a:t>2:1 --- dated “the twenty-first (day) of the seventh month” of “the second year of Darius” (October 17, 520 B.C.).</a:t>
            </a:r>
          </a:p>
          <a:p>
            <a:pPr marL="633222" indent="-514350">
              <a:buFont typeface="+mj-lt"/>
              <a:buAutoNum type="arabicPeriod"/>
            </a:pPr>
            <a:r>
              <a:rPr lang="en-US" sz="2400" dirty="0"/>
              <a:t>2:10 --- dated the twenty-fourth (day) of the ninth month of “the second year of Darius” (December 18, 520 B.C,).  </a:t>
            </a:r>
          </a:p>
          <a:p>
            <a:pPr marL="633222" indent="-514350">
              <a:buFont typeface="+mj-lt"/>
              <a:buAutoNum type="arabicPeriod"/>
            </a:pPr>
            <a:r>
              <a:rPr lang="en-US" sz="2400" dirty="0"/>
              <a:t>2:20 --- dated the same day as the third oracle. </a:t>
            </a:r>
          </a:p>
        </p:txBody>
      </p:sp>
    </p:spTree>
    <p:extLst>
      <p:ext uri="{BB962C8B-B14F-4D97-AF65-F5344CB8AC3E}">
        <p14:creationId xmlns:p14="http://schemas.microsoft.com/office/powerpoint/2010/main" val="20400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AFFC3-5716-CE45-BC1C-777B55F3A8F2}"/>
              </a:ext>
            </a:extLst>
          </p:cNvPr>
          <p:cNvSpPr>
            <a:spLocks noGrp="1"/>
          </p:cNvSpPr>
          <p:nvPr>
            <p:ph type="title" idx="4294967295"/>
          </p:nvPr>
        </p:nvSpPr>
        <p:spPr>
          <a:xfrm>
            <a:off x="167147" y="-157970"/>
            <a:ext cx="8229600" cy="1252538"/>
          </a:xfrm>
        </p:spPr>
        <p:txBody>
          <a:bodyPr>
            <a:normAutofit/>
          </a:bodyPr>
          <a:lstStyle/>
          <a:p>
            <a:r>
              <a:rPr lang="en-US" sz="2800" dirty="0"/>
              <a:t>Four messages of Haggai (4 months)</a:t>
            </a:r>
          </a:p>
        </p:txBody>
      </p:sp>
      <p:sp>
        <p:nvSpPr>
          <p:cNvPr id="3" name="Content Placeholder 2">
            <a:extLst>
              <a:ext uri="{FF2B5EF4-FFF2-40B4-BE49-F238E27FC236}">
                <a16:creationId xmlns:a16="http://schemas.microsoft.com/office/drawing/2014/main" id="{1B89B2F9-5F95-B840-BD00-2031A0C2C5DB}"/>
              </a:ext>
            </a:extLst>
          </p:cNvPr>
          <p:cNvSpPr>
            <a:spLocks noGrp="1"/>
          </p:cNvSpPr>
          <p:nvPr>
            <p:ph idx="4294967295"/>
          </p:nvPr>
        </p:nvSpPr>
        <p:spPr>
          <a:xfrm>
            <a:off x="152400" y="839787"/>
            <a:ext cx="8534400" cy="5178425"/>
          </a:xfrm>
        </p:spPr>
        <p:txBody>
          <a:bodyPr>
            <a:normAutofit/>
          </a:bodyPr>
          <a:lstStyle/>
          <a:p>
            <a:pPr marL="690372" indent="-571500">
              <a:buFont typeface="+mj-lt"/>
              <a:buAutoNum type="romanUcPeriod"/>
            </a:pPr>
            <a:r>
              <a:rPr lang="en-US" sz="2000" b="1" u="sng" dirty="0"/>
              <a:t>Message 1</a:t>
            </a:r>
            <a:r>
              <a:rPr lang="en-US" sz="2000" dirty="0"/>
              <a:t>:” Your present distress has resulted from putting your own business before the Lord’s business” (building His house) (1:1-15)</a:t>
            </a:r>
          </a:p>
        </p:txBody>
      </p:sp>
      <p:sp>
        <p:nvSpPr>
          <p:cNvPr id="4" name="TextBox 3">
            <a:extLst>
              <a:ext uri="{FF2B5EF4-FFF2-40B4-BE49-F238E27FC236}">
                <a16:creationId xmlns:a16="http://schemas.microsoft.com/office/drawing/2014/main" id="{FF32FC09-2509-1144-A144-1FB3CD1BC537}"/>
              </a:ext>
            </a:extLst>
          </p:cNvPr>
          <p:cNvSpPr txBox="1"/>
          <p:nvPr/>
        </p:nvSpPr>
        <p:spPr>
          <a:xfrm>
            <a:off x="304800" y="1752600"/>
            <a:ext cx="8686800" cy="4801314"/>
          </a:xfrm>
          <a:prstGeom prst="rect">
            <a:avLst/>
          </a:prstGeom>
          <a:noFill/>
          <a:ln w="57150">
            <a:solidFill>
              <a:srgbClr val="FFC000"/>
            </a:solidFill>
          </a:ln>
        </p:spPr>
        <p:txBody>
          <a:bodyPr wrap="square" rtlCol="0">
            <a:spAutoFit/>
          </a:bodyPr>
          <a:lstStyle/>
          <a:p>
            <a:r>
              <a:rPr lang="en-US" dirty="0"/>
              <a:t>“</a:t>
            </a:r>
            <a:r>
              <a:rPr lang="en-US" u="sng" dirty="0"/>
              <a:t>In the second year of Darius the king, in the sixth month, on the first day of the month</a:t>
            </a:r>
            <a:r>
              <a:rPr lang="en-US" dirty="0"/>
              <a:t>, the word of the Lord came by the hand of Haggai the prophet to Zerubbabel the son of </a:t>
            </a:r>
            <a:r>
              <a:rPr lang="en-US" dirty="0" err="1"/>
              <a:t>Shealtiel</a:t>
            </a:r>
            <a:r>
              <a:rPr lang="en-US" dirty="0"/>
              <a:t>, governor of Judah, and to Joshua the son of </a:t>
            </a:r>
            <a:r>
              <a:rPr lang="en-US" dirty="0" err="1"/>
              <a:t>Jehozadak</a:t>
            </a:r>
            <a:r>
              <a:rPr lang="en-US" dirty="0"/>
              <a:t>, the high priest: 2 “Thus says the Lord of hosts: T</a:t>
            </a:r>
            <a:r>
              <a:rPr lang="en-US" b="1" dirty="0"/>
              <a:t>hese people say the time has not yet come to rebuild the house of the Lord.” 3</a:t>
            </a:r>
            <a:r>
              <a:rPr lang="en-US" dirty="0"/>
              <a:t> </a:t>
            </a:r>
            <a:r>
              <a:rPr lang="en-US" b="1" dirty="0"/>
              <a:t>Then the word of the Lord came by the hand of Haggai the prophet</a:t>
            </a:r>
            <a:r>
              <a:rPr lang="en-US" dirty="0"/>
              <a:t>, 4 “</a:t>
            </a:r>
            <a:r>
              <a:rPr lang="en-US" b="1" dirty="0"/>
              <a:t>Is it a time for you yourselves to dwell in your paneled houses, while this house lies in ruins</a:t>
            </a:r>
            <a:r>
              <a:rPr lang="en-US" dirty="0"/>
              <a:t>? 5 Now, therefore, thus says the Lord of hosts: Consider your ways. 6 You have sown much, and harvested little. You eat, but you never have enough; you drink, but you never have your fill. You clothe yourselves, but no one is warm. And he who earns wages does so to put them into a bag with holes. 7 “Thus says the Lord of hosts: Consider your ways. 8 Go up to the hills and bring wood and build the house, that I may take pleasure in it and that I may be glorified, says the Lord. 9 You looked for much, and behold, it came to little. And when you brought it home, I blew it away. Why? declares the Lord of hosts. Because of my house that lies in ruins, while each of you busies himself with his own house. 10 Therefore the heavens above you have withheld the dew, and the earth has withheld its produce. 11 And I have called for a drought on the land and the hills, on the grain, the new wine, the oil, on what the ground brings forth, on man and beast, and on all their labors.”</a:t>
            </a:r>
          </a:p>
        </p:txBody>
      </p:sp>
    </p:spTree>
    <p:extLst>
      <p:ext uri="{BB962C8B-B14F-4D97-AF65-F5344CB8AC3E}">
        <p14:creationId xmlns:p14="http://schemas.microsoft.com/office/powerpoint/2010/main" val="89594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Haggai</a:t>
            </a:r>
          </a:p>
        </p:txBody>
      </p:sp>
      <p:sp>
        <p:nvSpPr>
          <p:cNvPr id="3" name="Content Placeholder 2"/>
          <p:cNvSpPr>
            <a:spLocks noGrp="1"/>
          </p:cNvSpPr>
          <p:nvPr>
            <p:ph idx="1"/>
          </p:nvPr>
        </p:nvSpPr>
        <p:spPr>
          <a:xfrm>
            <a:off x="265005" y="1293593"/>
            <a:ext cx="9254854" cy="5513204"/>
          </a:xfrm>
        </p:spPr>
        <p:txBody>
          <a:bodyPr/>
          <a:lstStyle/>
          <a:p>
            <a:pPr>
              <a:buNone/>
            </a:pPr>
            <a:r>
              <a:rPr lang="en-US" dirty="0"/>
              <a:t>	    </a:t>
            </a:r>
            <a:r>
              <a:rPr lang="en-US" sz="2400" b="1" dirty="0"/>
              <a:t> </a:t>
            </a:r>
            <a:endParaRPr lang="en-US" sz="1800" b="1" dirty="0"/>
          </a:p>
        </p:txBody>
      </p:sp>
      <p:cxnSp>
        <p:nvCxnSpPr>
          <p:cNvPr id="5" name="Straight Connector 4"/>
          <p:cNvCxnSpPr>
            <a:cxnSpLocks/>
          </p:cNvCxnSpPr>
          <p:nvPr/>
        </p:nvCxnSpPr>
        <p:spPr>
          <a:xfrm flipH="1">
            <a:off x="1066984" y="1842241"/>
            <a:ext cx="251464" cy="267014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flipH="1">
            <a:off x="8588373" y="1534777"/>
            <a:ext cx="236142" cy="5167775"/>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1153985" y="4797625"/>
            <a:ext cx="3287837" cy="437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634149"/>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a:cxnSpLocks/>
          </p:cNvCxnSpPr>
          <p:nvPr/>
        </p:nvCxnSpPr>
        <p:spPr>
          <a:xfrm flipV="1">
            <a:off x="1053367" y="6729368"/>
            <a:ext cx="7502969" cy="29648"/>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p:cNvCxnSpPr>
          <p:nvPr/>
        </p:nvCxnSpPr>
        <p:spPr>
          <a:xfrm flipV="1">
            <a:off x="-17319" y="5131830"/>
            <a:ext cx="8649872" cy="1"/>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cxnSpLocks/>
          </p:cNvCxnSpPr>
          <p:nvPr/>
        </p:nvCxnSpPr>
        <p:spPr>
          <a:xfrm flipV="1">
            <a:off x="28575" y="5685103"/>
            <a:ext cx="8658225" cy="2403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rot="16628152">
            <a:off x="3717692" y="2971707"/>
            <a:ext cx="2280627" cy="307777"/>
          </a:xfrm>
          <a:prstGeom prst="rect">
            <a:avLst/>
          </a:prstGeom>
          <a:noFill/>
        </p:spPr>
        <p:txBody>
          <a:bodyPr wrap="square" rtlCol="0">
            <a:spAutoFit/>
          </a:bodyPr>
          <a:lstStyle/>
          <a:p>
            <a:r>
              <a:rPr lang="en-US" sz="1400" b="1" dirty="0"/>
              <a:t>Almost a month of silence</a:t>
            </a:r>
          </a:p>
        </p:txBody>
      </p:sp>
      <p:sp>
        <p:nvSpPr>
          <p:cNvPr id="84" name="TextBox 83"/>
          <p:cNvSpPr txBox="1"/>
          <p:nvPr/>
        </p:nvSpPr>
        <p:spPr>
          <a:xfrm>
            <a:off x="1928874" y="2225559"/>
            <a:ext cx="2536589" cy="1477328"/>
          </a:xfrm>
          <a:prstGeom prst="rect">
            <a:avLst/>
          </a:prstGeom>
          <a:noFill/>
        </p:spPr>
        <p:txBody>
          <a:bodyPr wrap="square" rtlCol="0">
            <a:spAutoFit/>
          </a:bodyPr>
          <a:lstStyle/>
          <a:p>
            <a:pPr marL="285750" indent="-285750">
              <a:buFont typeface="Arial" panose="020B0604020202020204" pitchFamily="34" charset="0"/>
              <a:buChar char="•"/>
            </a:pPr>
            <a:r>
              <a:rPr lang="en-US" u="sng" dirty="0"/>
              <a:t>Rebuke</a:t>
            </a:r>
          </a:p>
          <a:p>
            <a:pPr marL="285750" indent="-285750">
              <a:buFont typeface="Arial" panose="020B0604020202020204" pitchFamily="34" charset="0"/>
              <a:buChar char="•"/>
            </a:pPr>
            <a:r>
              <a:rPr lang="en-US" u="sng" dirty="0"/>
              <a:t>Reflection</a:t>
            </a:r>
          </a:p>
          <a:p>
            <a:pPr marL="285750" indent="-285750">
              <a:buFont typeface="Arial" panose="020B0604020202020204" pitchFamily="34" charset="0"/>
              <a:buChar char="•"/>
            </a:pPr>
            <a:r>
              <a:rPr lang="en-US" u="sng" dirty="0"/>
              <a:t>Divine Discipline</a:t>
            </a:r>
          </a:p>
          <a:p>
            <a:pPr marL="285750" indent="-285750">
              <a:buFont typeface="Arial" panose="020B0604020202020204" pitchFamily="34" charset="0"/>
              <a:buChar char="•"/>
            </a:pPr>
            <a:r>
              <a:rPr lang="en-US" u="sng" dirty="0" err="1"/>
              <a:t>Repentent</a:t>
            </a:r>
            <a:r>
              <a:rPr lang="en-US" u="sng" dirty="0"/>
              <a:t> Response</a:t>
            </a:r>
          </a:p>
          <a:p>
            <a:pPr marL="285750" indent="-285750">
              <a:buFont typeface="Arial" panose="020B0604020202020204" pitchFamily="34" charset="0"/>
              <a:buChar char="•"/>
            </a:pPr>
            <a:r>
              <a:rPr lang="en-US" u="sng" dirty="0"/>
              <a:t>“I am with you”</a:t>
            </a:r>
          </a:p>
        </p:txBody>
      </p:sp>
      <p:sp>
        <p:nvSpPr>
          <p:cNvPr id="99" name="TextBox 98"/>
          <p:cNvSpPr txBox="1"/>
          <p:nvPr/>
        </p:nvSpPr>
        <p:spPr>
          <a:xfrm>
            <a:off x="-132389" y="4810607"/>
            <a:ext cx="901429" cy="338554"/>
          </a:xfrm>
          <a:prstGeom prst="rect">
            <a:avLst/>
          </a:prstGeom>
          <a:noFill/>
        </p:spPr>
        <p:txBody>
          <a:bodyPr wrap="square" rtlCol="0">
            <a:spAutoFit/>
          </a:bodyPr>
          <a:lstStyle/>
          <a:p>
            <a:r>
              <a:rPr lang="en-US" sz="1400" b="1" i="1" dirty="0"/>
              <a:t>       </a:t>
            </a:r>
            <a:r>
              <a:rPr lang="en-US" sz="1600" b="1" dirty="0"/>
              <a:t>Time</a:t>
            </a:r>
          </a:p>
        </p:txBody>
      </p:sp>
      <p:sp>
        <p:nvSpPr>
          <p:cNvPr id="100" name="TextBox 99"/>
          <p:cNvSpPr txBox="1"/>
          <p:nvPr/>
        </p:nvSpPr>
        <p:spPr>
          <a:xfrm>
            <a:off x="0" y="5873458"/>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98177" y="6006745"/>
            <a:ext cx="1219200" cy="338554"/>
          </a:xfrm>
          <a:prstGeom prst="rect">
            <a:avLst/>
          </a:prstGeom>
          <a:noFill/>
        </p:spPr>
        <p:txBody>
          <a:bodyPr wrap="square" rtlCol="0">
            <a:spAutoFit/>
          </a:bodyPr>
          <a:lstStyle/>
          <a:p>
            <a:r>
              <a:rPr lang="en-US" sz="1400" dirty="0"/>
              <a:t>  </a:t>
            </a:r>
            <a:r>
              <a:rPr lang="en-US" sz="1600" b="1" dirty="0"/>
              <a:t>Key Verses</a:t>
            </a:r>
          </a:p>
        </p:txBody>
      </p:sp>
      <p:sp>
        <p:nvSpPr>
          <p:cNvPr id="144" name="TextBox 143"/>
          <p:cNvSpPr txBox="1"/>
          <p:nvPr/>
        </p:nvSpPr>
        <p:spPr>
          <a:xfrm>
            <a:off x="5053410" y="3713202"/>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6605" y="4170401"/>
            <a:ext cx="2819400" cy="369332"/>
          </a:xfrm>
          <a:prstGeom prst="rect">
            <a:avLst/>
          </a:prstGeom>
          <a:noFill/>
        </p:spPr>
        <p:txBody>
          <a:bodyPr wrap="square" rtlCol="0">
            <a:spAutoFit/>
          </a:bodyPr>
          <a:lstStyle/>
          <a:p>
            <a:r>
              <a:rPr lang="en-US" dirty="0"/>
              <a:t> </a:t>
            </a:r>
          </a:p>
        </p:txBody>
      </p:sp>
      <p:cxnSp>
        <p:nvCxnSpPr>
          <p:cNvPr id="53" name="Straight Connector 52"/>
          <p:cNvCxnSpPr>
            <a:cxnSpLocks/>
          </p:cNvCxnSpPr>
          <p:nvPr/>
        </p:nvCxnSpPr>
        <p:spPr>
          <a:xfrm flipH="1">
            <a:off x="4873551" y="1481399"/>
            <a:ext cx="382978" cy="3367974"/>
          </a:xfrm>
          <a:prstGeom prst="line">
            <a:avLst/>
          </a:prstGeom>
          <a:ln w="7620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cxnSpLocks/>
          </p:cNvCxnSpPr>
          <p:nvPr/>
        </p:nvCxnSpPr>
        <p:spPr>
          <a:xfrm>
            <a:off x="-38100" y="5415869"/>
            <a:ext cx="8670653" cy="25222"/>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6477000" y="3124200"/>
            <a:ext cx="1676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0FC1CE1-69C9-D541-9503-036FE69134E2}"/>
              </a:ext>
            </a:extLst>
          </p:cNvPr>
          <p:cNvCxnSpPr>
            <a:cxnSpLocks/>
          </p:cNvCxnSpPr>
          <p:nvPr/>
        </p:nvCxnSpPr>
        <p:spPr>
          <a:xfrm flipH="1">
            <a:off x="4441822" y="1447771"/>
            <a:ext cx="407005" cy="3301525"/>
          </a:xfrm>
          <a:prstGeom prst="line">
            <a:avLst/>
          </a:prstGeom>
          <a:ln w="762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BDF058B-8F25-1B4E-9650-B4B8CD4147CA}"/>
              </a:ext>
            </a:extLst>
          </p:cNvPr>
          <p:cNvSpPr txBox="1"/>
          <p:nvPr/>
        </p:nvSpPr>
        <p:spPr>
          <a:xfrm rot="16488192">
            <a:off x="-7094" y="2950276"/>
            <a:ext cx="2867305" cy="307777"/>
          </a:xfrm>
          <a:prstGeom prst="rect">
            <a:avLst/>
          </a:prstGeom>
          <a:noFill/>
        </p:spPr>
        <p:txBody>
          <a:bodyPr wrap="square" rtlCol="0">
            <a:spAutoFit/>
          </a:bodyPr>
          <a:lstStyle/>
          <a:p>
            <a:r>
              <a:rPr lang="en-US" sz="1400" dirty="0"/>
              <a:t>”First day of the sixth month” ((1:1)</a:t>
            </a:r>
          </a:p>
        </p:txBody>
      </p:sp>
      <p:sp>
        <p:nvSpPr>
          <p:cNvPr id="74" name="TextBox 73">
            <a:extLst>
              <a:ext uri="{FF2B5EF4-FFF2-40B4-BE49-F238E27FC236}">
                <a16:creationId xmlns:a16="http://schemas.microsoft.com/office/drawing/2014/main" id="{5B142261-187B-A245-9168-ED4FBF8E086D}"/>
              </a:ext>
            </a:extLst>
          </p:cNvPr>
          <p:cNvSpPr txBox="1"/>
          <p:nvPr/>
        </p:nvSpPr>
        <p:spPr>
          <a:xfrm rot="16592824">
            <a:off x="3464105" y="2980147"/>
            <a:ext cx="3575943" cy="307777"/>
          </a:xfrm>
          <a:prstGeom prst="rect">
            <a:avLst/>
          </a:prstGeom>
          <a:noFill/>
        </p:spPr>
        <p:txBody>
          <a:bodyPr wrap="square" rtlCol="0">
            <a:spAutoFit/>
          </a:bodyPr>
          <a:lstStyle/>
          <a:p>
            <a:r>
              <a:rPr lang="en-US" sz="1400" dirty="0"/>
              <a:t>”Twenty-first day of the seventh month” (2:1)</a:t>
            </a:r>
          </a:p>
        </p:txBody>
      </p:sp>
      <p:sp>
        <p:nvSpPr>
          <p:cNvPr id="24" name="TextBox 23">
            <a:extLst>
              <a:ext uri="{FF2B5EF4-FFF2-40B4-BE49-F238E27FC236}">
                <a16:creationId xmlns:a16="http://schemas.microsoft.com/office/drawing/2014/main" id="{EBFAD065-0E93-6E48-89E8-E7C9556ACF81}"/>
              </a:ext>
            </a:extLst>
          </p:cNvPr>
          <p:cNvSpPr txBox="1"/>
          <p:nvPr/>
        </p:nvSpPr>
        <p:spPr>
          <a:xfrm>
            <a:off x="1988153" y="1446492"/>
            <a:ext cx="2067938" cy="646331"/>
          </a:xfrm>
          <a:prstGeom prst="rect">
            <a:avLst/>
          </a:prstGeom>
          <a:noFill/>
        </p:spPr>
        <p:txBody>
          <a:bodyPr wrap="none" rtlCol="0">
            <a:spAutoFit/>
          </a:bodyPr>
          <a:lstStyle/>
          <a:p>
            <a:r>
              <a:rPr lang="en-US" sz="2000" b="1" dirty="0"/>
              <a:t>First Message:</a:t>
            </a:r>
          </a:p>
          <a:p>
            <a:r>
              <a:rPr lang="en-US" sz="1600" b="1" dirty="0"/>
              <a:t>Rebuild God’s Temple</a:t>
            </a:r>
          </a:p>
        </p:txBody>
      </p:sp>
      <p:sp>
        <p:nvSpPr>
          <p:cNvPr id="76" name="TextBox 75">
            <a:extLst>
              <a:ext uri="{FF2B5EF4-FFF2-40B4-BE49-F238E27FC236}">
                <a16:creationId xmlns:a16="http://schemas.microsoft.com/office/drawing/2014/main" id="{36E9DA20-858D-2D40-B5BF-B620C024787A}"/>
              </a:ext>
            </a:extLst>
          </p:cNvPr>
          <p:cNvSpPr txBox="1"/>
          <p:nvPr/>
        </p:nvSpPr>
        <p:spPr>
          <a:xfrm rot="16592824">
            <a:off x="2636667" y="2956706"/>
            <a:ext cx="3597562" cy="307777"/>
          </a:xfrm>
          <a:prstGeom prst="rect">
            <a:avLst/>
          </a:prstGeom>
          <a:noFill/>
        </p:spPr>
        <p:txBody>
          <a:bodyPr wrap="square" rtlCol="0">
            <a:spAutoFit/>
          </a:bodyPr>
          <a:lstStyle/>
          <a:p>
            <a:r>
              <a:rPr lang="en-US" sz="1400" dirty="0"/>
              <a:t>“Twenty-fourth day of the sixth month” (1:15 </a:t>
            </a:r>
          </a:p>
        </p:txBody>
      </p:sp>
      <p:sp>
        <p:nvSpPr>
          <p:cNvPr id="78" name="TextBox 77">
            <a:extLst>
              <a:ext uri="{FF2B5EF4-FFF2-40B4-BE49-F238E27FC236}">
                <a16:creationId xmlns:a16="http://schemas.microsoft.com/office/drawing/2014/main" id="{0B9A8266-197A-0D4D-8B09-E92007613FD4}"/>
              </a:ext>
            </a:extLst>
          </p:cNvPr>
          <p:cNvSpPr txBox="1"/>
          <p:nvPr/>
        </p:nvSpPr>
        <p:spPr>
          <a:xfrm>
            <a:off x="2297378" y="4161220"/>
            <a:ext cx="1305165" cy="369332"/>
          </a:xfrm>
          <a:prstGeom prst="rect">
            <a:avLst/>
          </a:prstGeom>
          <a:noFill/>
        </p:spPr>
        <p:txBody>
          <a:bodyPr wrap="square" rtlCol="0">
            <a:spAutoFit/>
          </a:bodyPr>
          <a:lstStyle/>
          <a:p>
            <a:r>
              <a:rPr lang="en-US" sz="1400" dirty="0"/>
              <a:t>  </a:t>
            </a:r>
            <a:r>
              <a:rPr lang="en-US" dirty="0"/>
              <a:t>Chapter 1</a:t>
            </a:r>
          </a:p>
        </p:txBody>
      </p:sp>
      <p:sp>
        <p:nvSpPr>
          <p:cNvPr id="79" name="TextBox 78">
            <a:extLst>
              <a:ext uri="{FF2B5EF4-FFF2-40B4-BE49-F238E27FC236}">
                <a16:creationId xmlns:a16="http://schemas.microsoft.com/office/drawing/2014/main" id="{01F7A9B0-F3FE-CE46-A99A-DA173E8943EA}"/>
              </a:ext>
            </a:extLst>
          </p:cNvPr>
          <p:cNvSpPr txBox="1"/>
          <p:nvPr/>
        </p:nvSpPr>
        <p:spPr>
          <a:xfrm rot="16469523">
            <a:off x="6645438" y="2923229"/>
            <a:ext cx="3575943" cy="307777"/>
          </a:xfrm>
          <a:prstGeom prst="rect">
            <a:avLst/>
          </a:prstGeom>
          <a:noFill/>
        </p:spPr>
        <p:txBody>
          <a:bodyPr wrap="square" rtlCol="0">
            <a:spAutoFit/>
          </a:bodyPr>
          <a:lstStyle/>
          <a:p>
            <a:r>
              <a:rPr lang="en-US" sz="1400" dirty="0"/>
              <a:t>”Twenty-fourth day of the ninth month” (2:1)</a:t>
            </a:r>
          </a:p>
        </p:txBody>
      </p:sp>
      <p:sp>
        <p:nvSpPr>
          <p:cNvPr id="85" name="TextBox 84">
            <a:extLst>
              <a:ext uri="{FF2B5EF4-FFF2-40B4-BE49-F238E27FC236}">
                <a16:creationId xmlns:a16="http://schemas.microsoft.com/office/drawing/2014/main" id="{1C256C5B-2D0A-DF4B-AEC7-10CE9B213D00}"/>
              </a:ext>
            </a:extLst>
          </p:cNvPr>
          <p:cNvSpPr txBox="1"/>
          <p:nvPr/>
        </p:nvSpPr>
        <p:spPr>
          <a:xfrm>
            <a:off x="6310358" y="4143057"/>
            <a:ext cx="1305165" cy="369332"/>
          </a:xfrm>
          <a:prstGeom prst="rect">
            <a:avLst/>
          </a:prstGeom>
          <a:noFill/>
        </p:spPr>
        <p:txBody>
          <a:bodyPr wrap="square" rtlCol="0">
            <a:spAutoFit/>
          </a:bodyPr>
          <a:lstStyle/>
          <a:p>
            <a:r>
              <a:rPr lang="en-US" sz="1400" dirty="0"/>
              <a:t>  </a:t>
            </a:r>
            <a:r>
              <a:rPr lang="en-US" dirty="0"/>
              <a:t>Chapter 2</a:t>
            </a:r>
          </a:p>
        </p:txBody>
      </p:sp>
      <p:sp>
        <p:nvSpPr>
          <p:cNvPr id="86" name="TextBox 85">
            <a:extLst>
              <a:ext uri="{FF2B5EF4-FFF2-40B4-BE49-F238E27FC236}">
                <a16:creationId xmlns:a16="http://schemas.microsoft.com/office/drawing/2014/main" id="{8E82A65B-4B98-524B-A57B-E0B796027417}"/>
              </a:ext>
            </a:extLst>
          </p:cNvPr>
          <p:cNvSpPr txBox="1"/>
          <p:nvPr/>
        </p:nvSpPr>
        <p:spPr>
          <a:xfrm>
            <a:off x="5850708" y="1433252"/>
            <a:ext cx="2459241" cy="2031325"/>
          </a:xfrm>
          <a:prstGeom prst="rect">
            <a:avLst/>
          </a:prstGeom>
          <a:noFill/>
        </p:spPr>
        <p:txBody>
          <a:bodyPr wrap="square" rtlCol="0">
            <a:spAutoFit/>
          </a:bodyPr>
          <a:lstStyle/>
          <a:p>
            <a:r>
              <a:rPr lang="en-US" sz="2000" b="1" dirty="0"/>
              <a:t>Second, Third &amp; Fourth Messages:</a:t>
            </a:r>
          </a:p>
          <a:p>
            <a:r>
              <a:rPr lang="en-US" sz="1600" b="1" dirty="0"/>
              <a:t>Encouragement &amp; Hope</a:t>
            </a:r>
          </a:p>
          <a:p>
            <a:endParaRPr lang="en-US" sz="1600" b="1" dirty="0"/>
          </a:p>
          <a:p>
            <a:pPr marL="285750" indent="-285750">
              <a:buFont typeface="Arial" panose="020B0604020202020204" pitchFamily="34" charset="0"/>
              <a:buChar char="•"/>
            </a:pPr>
            <a:r>
              <a:rPr lang="en-US" u="sng" dirty="0"/>
              <a:t>“Take Courage”</a:t>
            </a:r>
          </a:p>
          <a:p>
            <a:pPr marL="285750" indent="-285750">
              <a:buFont typeface="Arial" panose="020B0604020202020204" pitchFamily="34" charset="0"/>
              <a:buChar char="•"/>
            </a:pPr>
            <a:r>
              <a:rPr lang="en-US" u="sng" dirty="0"/>
              <a:t>“I will bless you”</a:t>
            </a:r>
          </a:p>
          <a:p>
            <a:pPr marL="285750" indent="-285750">
              <a:buFont typeface="Arial" panose="020B0604020202020204" pitchFamily="34" charset="0"/>
              <a:buChar char="•"/>
            </a:pPr>
            <a:r>
              <a:rPr lang="en-US" u="sng" dirty="0"/>
              <a:t>“I have chosen you</a:t>
            </a:r>
            <a:r>
              <a:rPr lang="en-US" dirty="0"/>
              <a:t>”</a:t>
            </a:r>
          </a:p>
        </p:txBody>
      </p:sp>
      <p:sp>
        <p:nvSpPr>
          <p:cNvPr id="88" name="TextBox 87">
            <a:extLst>
              <a:ext uri="{FF2B5EF4-FFF2-40B4-BE49-F238E27FC236}">
                <a16:creationId xmlns:a16="http://schemas.microsoft.com/office/drawing/2014/main" id="{7345F2B1-20EB-E745-8B4C-9B0CEC1E566E}"/>
              </a:ext>
            </a:extLst>
          </p:cNvPr>
          <p:cNvSpPr txBox="1"/>
          <p:nvPr/>
        </p:nvSpPr>
        <p:spPr>
          <a:xfrm>
            <a:off x="-57150" y="4896957"/>
            <a:ext cx="1251529" cy="553998"/>
          </a:xfrm>
          <a:prstGeom prst="rect">
            <a:avLst/>
          </a:prstGeom>
          <a:noFill/>
        </p:spPr>
        <p:txBody>
          <a:bodyPr wrap="square" rtlCol="0">
            <a:spAutoFit/>
          </a:bodyPr>
          <a:lstStyle/>
          <a:p>
            <a:r>
              <a:rPr lang="en-US" sz="1400" b="1" i="1" dirty="0"/>
              <a:t>       </a:t>
            </a:r>
            <a:r>
              <a:rPr lang="en-US" sz="1600" b="1" dirty="0"/>
              <a:t>Emphasis</a:t>
            </a:r>
          </a:p>
        </p:txBody>
      </p:sp>
      <p:sp>
        <p:nvSpPr>
          <p:cNvPr id="89" name="TextBox 88">
            <a:extLst>
              <a:ext uri="{FF2B5EF4-FFF2-40B4-BE49-F238E27FC236}">
                <a16:creationId xmlns:a16="http://schemas.microsoft.com/office/drawing/2014/main" id="{54A99774-83E8-7E4B-A3D1-E6B42BDE4BBD}"/>
              </a:ext>
            </a:extLst>
          </p:cNvPr>
          <p:cNvSpPr txBox="1"/>
          <p:nvPr/>
        </p:nvSpPr>
        <p:spPr>
          <a:xfrm>
            <a:off x="-101329" y="5401365"/>
            <a:ext cx="1251529" cy="338554"/>
          </a:xfrm>
          <a:prstGeom prst="rect">
            <a:avLst/>
          </a:prstGeom>
          <a:noFill/>
        </p:spPr>
        <p:txBody>
          <a:bodyPr wrap="square" rtlCol="0">
            <a:spAutoFit/>
          </a:bodyPr>
          <a:lstStyle/>
          <a:p>
            <a:r>
              <a:rPr lang="en-US" sz="1400" b="1" i="1" dirty="0"/>
              <a:t>       </a:t>
            </a:r>
            <a:r>
              <a:rPr lang="en-US" sz="1600" b="1" dirty="0"/>
              <a:t>Scope</a:t>
            </a:r>
          </a:p>
        </p:txBody>
      </p:sp>
      <p:sp>
        <p:nvSpPr>
          <p:cNvPr id="90" name="TextBox 89">
            <a:extLst>
              <a:ext uri="{FF2B5EF4-FFF2-40B4-BE49-F238E27FC236}">
                <a16:creationId xmlns:a16="http://schemas.microsoft.com/office/drawing/2014/main" id="{DEBACB04-0B3B-F944-A8D6-A8DBE57E1A68}"/>
              </a:ext>
            </a:extLst>
          </p:cNvPr>
          <p:cNvSpPr txBox="1"/>
          <p:nvPr/>
        </p:nvSpPr>
        <p:spPr>
          <a:xfrm>
            <a:off x="-101330" y="5709394"/>
            <a:ext cx="1251529" cy="338554"/>
          </a:xfrm>
          <a:prstGeom prst="rect">
            <a:avLst/>
          </a:prstGeom>
          <a:noFill/>
        </p:spPr>
        <p:txBody>
          <a:bodyPr wrap="square" rtlCol="0">
            <a:spAutoFit/>
          </a:bodyPr>
          <a:lstStyle/>
          <a:p>
            <a:r>
              <a:rPr lang="en-US" sz="1400" b="1" i="1" dirty="0"/>
              <a:t>       </a:t>
            </a:r>
            <a:r>
              <a:rPr lang="en-US" sz="1600" b="1" dirty="0"/>
              <a:t>Theme</a:t>
            </a:r>
          </a:p>
        </p:txBody>
      </p:sp>
      <p:cxnSp>
        <p:nvCxnSpPr>
          <p:cNvPr id="91" name="Straight Connector 90">
            <a:extLst>
              <a:ext uri="{FF2B5EF4-FFF2-40B4-BE49-F238E27FC236}">
                <a16:creationId xmlns:a16="http://schemas.microsoft.com/office/drawing/2014/main" id="{6AEBA141-1D6F-F543-B002-BFAEA2B46D6B}"/>
              </a:ext>
            </a:extLst>
          </p:cNvPr>
          <p:cNvCxnSpPr>
            <a:cxnSpLocks/>
          </p:cNvCxnSpPr>
          <p:nvPr/>
        </p:nvCxnSpPr>
        <p:spPr>
          <a:xfrm>
            <a:off x="-132389" y="6027346"/>
            <a:ext cx="8688725" cy="2060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4FA651AC-4AE2-6244-9216-4E6985ADAAD1}"/>
              </a:ext>
            </a:extLst>
          </p:cNvPr>
          <p:cNvCxnSpPr>
            <a:cxnSpLocks/>
          </p:cNvCxnSpPr>
          <p:nvPr/>
        </p:nvCxnSpPr>
        <p:spPr>
          <a:xfrm>
            <a:off x="-49899" y="6314148"/>
            <a:ext cx="8594436" cy="1573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56818581-F533-C741-B776-0F6947052897}"/>
              </a:ext>
            </a:extLst>
          </p:cNvPr>
          <p:cNvSpPr txBox="1"/>
          <p:nvPr/>
        </p:nvSpPr>
        <p:spPr>
          <a:xfrm rot="10800000" flipV="1">
            <a:off x="-85166" y="6255956"/>
            <a:ext cx="1219200" cy="584775"/>
          </a:xfrm>
          <a:prstGeom prst="rect">
            <a:avLst/>
          </a:prstGeom>
          <a:noFill/>
        </p:spPr>
        <p:txBody>
          <a:bodyPr wrap="square" rtlCol="0">
            <a:spAutoFit/>
          </a:bodyPr>
          <a:lstStyle/>
          <a:p>
            <a:pPr algn="ctr"/>
            <a:r>
              <a:rPr lang="en-US" sz="1400" dirty="0"/>
              <a:t> </a:t>
            </a:r>
            <a:r>
              <a:rPr lang="en-US" sz="1600" b="1" dirty="0"/>
              <a:t>Christ in Haggai</a:t>
            </a:r>
          </a:p>
        </p:txBody>
      </p:sp>
      <p:sp>
        <p:nvSpPr>
          <p:cNvPr id="50" name="TextBox 49">
            <a:extLst>
              <a:ext uri="{FF2B5EF4-FFF2-40B4-BE49-F238E27FC236}">
                <a16:creationId xmlns:a16="http://schemas.microsoft.com/office/drawing/2014/main" id="{6E67CDD1-F9F7-E54A-B4FF-E39A13EF512F}"/>
              </a:ext>
            </a:extLst>
          </p:cNvPr>
          <p:cNvSpPr txBox="1"/>
          <p:nvPr/>
        </p:nvSpPr>
        <p:spPr>
          <a:xfrm>
            <a:off x="1289321" y="4759335"/>
            <a:ext cx="1966949" cy="369332"/>
          </a:xfrm>
          <a:prstGeom prst="rect">
            <a:avLst/>
          </a:prstGeom>
          <a:noFill/>
        </p:spPr>
        <p:txBody>
          <a:bodyPr wrap="none" rtlCol="0">
            <a:spAutoFit/>
          </a:bodyPr>
          <a:lstStyle/>
          <a:p>
            <a:r>
              <a:rPr lang="en-US" dirty="0"/>
              <a:t>Twenty-three days</a:t>
            </a:r>
          </a:p>
        </p:txBody>
      </p:sp>
      <p:cxnSp>
        <p:nvCxnSpPr>
          <p:cNvPr id="107" name="Straight Connector 106">
            <a:extLst>
              <a:ext uri="{FF2B5EF4-FFF2-40B4-BE49-F238E27FC236}">
                <a16:creationId xmlns:a16="http://schemas.microsoft.com/office/drawing/2014/main" id="{5E641A30-77C8-774A-A61D-CECB79ABEFC6}"/>
              </a:ext>
            </a:extLst>
          </p:cNvPr>
          <p:cNvCxnSpPr>
            <a:cxnSpLocks/>
          </p:cNvCxnSpPr>
          <p:nvPr/>
        </p:nvCxnSpPr>
        <p:spPr>
          <a:xfrm flipH="1">
            <a:off x="4892432" y="4794841"/>
            <a:ext cx="25901" cy="899946"/>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A87BFE79-10DA-5B42-BE63-E11A6B8D19FB}"/>
              </a:ext>
            </a:extLst>
          </p:cNvPr>
          <p:cNvCxnSpPr>
            <a:cxnSpLocks/>
          </p:cNvCxnSpPr>
          <p:nvPr/>
        </p:nvCxnSpPr>
        <p:spPr>
          <a:xfrm flipH="1">
            <a:off x="4465463" y="4786535"/>
            <a:ext cx="3680" cy="901679"/>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C17785D2-3309-1E43-8E6F-7869A9022021}"/>
              </a:ext>
            </a:extLst>
          </p:cNvPr>
          <p:cNvSpPr txBox="1"/>
          <p:nvPr/>
        </p:nvSpPr>
        <p:spPr>
          <a:xfrm>
            <a:off x="5774834" y="4743805"/>
            <a:ext cx="1846980" cy="369332"/>
          </a:xfrm>
          <a:prstGeom prst="rect">
            <a:avLst/>
          </a:prstGeom>
          <a:noFill/>
        </p:spPr>
        <p:txBody>
          <a:bodyPr wrap="none" rtlCol="0">
            <a:spAutoFit/>
          </a:bodyPr>
          <a:lstStyle/>
          <a:p>
            <a:r>
              <a:rPr lang="en-US" dirty="0"/>
              <a:t>Over two months</a:t>
            </a:r>
          </a:p>
        </p:txBody>
      </p:sp>
      <p:sp>
        <p:nvSpPr>
          <p:cNvPr id="105" name="TextBox 104">
            <a:extLst>
              <a:ext uri="{FF2B5EF4-FFF2-40B4-BE49-F238E27FC236}">
                <a16:creationId xmlns:a16="http://schemas.microsoft.com/office/drawing/2014/main" id="{FE9E9C05-61C0-BA49-90B0-DB129DAADA0D}"/>
              </a:ext>
            </a:extLst>
          </p:cNvPr>
          <p:cNvSpPr txBox="1"/>
          <p:nvPr/>
        </p:nvSpPr>
        <p:spPr>
          <a:xfrm>
            <a:off x="1261054" y="5080960"/>
            <a:ext cx="3171061" cy="369332"/>
          </a:xfrm>
          <a:prstGeom prst="rect">
            <a:avLst/>
          </a:prstGeom>
          <a:noFill/>
        </p:spPr>
        <p:txBody>
          <a:bodyPr wrap="none" rtlCol="0">
            <a:spAutoFit/>
          </a:bodyPr>
          <a:lstStyle/>
          <a:p>
            <a:r>
              <a:rPr lang="en-US" dirty="0"/>
              <a:t>Practical, negative, confronting</a:t>
            </a:r>
          </a:p>
        </p:txBody>
      </p:sp>
      <p:sp>
        <p:nvSpPr>
          <p:cNvPr id="106" name="TextBox 105">
            <a:extLst>
              <a:ext uri="{FF2B5EF4-FFF2-40B4-BE49-F238E27FC236}">
                <a16:creationId xmlns:a16="http://schemas.microsoft.com/office/drawing/2014/main" id="{C71BB052-B4E7-984E-959A-CFB130728434}"/>
              </a:ext>
            </a:extLst>
          </p:cNvPr>
          <p:cNvSpPr txBox="1"/>
          <p:nvPr/>
        </p:nvSpPr>
        <p:spPr>
          <a:xfrm>
            <a:off x="5238954" y="5084544"/>
            <a:ext cx="3010761" cy="369332"/>
          </a:xfrm>
          <a:prstGeom prst="rect">
            <a:avLst/>
          </a:prstGeom>
          <a:noFill/>
        </p:spPr>
        <p:txBody>
          <a:bodyPr wrap="none" rtlCol="0">
            <a:spAutoFit/>
          </a:bodyPr>
          <a:lstStyle/>
          <a:p>
            <a:r>
              <a:rPr lang="en-US" dirty="0"/>
              <a:t>Spiritual, positive, comforting</a:t>
            </a:r>
          </a:p>
        </p:txBody>
      </p:sp>
      <p:sp>
        <p:nvSpPr>
          <p:cNvPr id="108" name="TextBox 107">
            <a:extLst>
              <a:ext uri="{FF2B5EF4-FFF2-40B4-BE49-F238E27FC236}">
                <a16:creationId xmlns:a16="http://schemas.microsoft.com/office/drawing/2014/main" id="{1B1CE765-402F-234B-BEE1-D21B74E5B11A}"/>
              </a:ext>
            </a:extLst>
          </p:cNvPr>
          <p:cNvSpPr txBox="1"/>
          <p:nvPr/>
        </p:nvSpPr>
        <p:spPr>
          <a:xfrm>
            <a:off x="1271503" y="5375469"/>
            <a:ext cx="2832827" cy="369332"/>
          </a:xfrm>
          <a:prstGeom prst="rect">
            <a:avLst/>
          </a:prstGeom>
          <a:noFill/>
        </p:spPr>
        <p:txBody>
          <a:bodyPr wrap="none" rtlCol="0">
            <a:spAutoFit/>
          </a:bodyPr>
          <a:lstStyle/>
          <a:p>
            <a:r>
              <a:rPr lang="en-US" dirty="0"/>
              <a:t>Present condition of temple</a:t>
            </a:r>
          </a:p>
        </p:txBody>
      </p:sp>
      <p:sp>
        <p:nvSpPr>
          <p:cNvPr id="109" name="TextBox 108">
            <a:extLst>
              <a:ext uri="{FF2B5EF4-FFF2-40B4-BE49-F238E27FC236}">
                <a16:creationId xmlns:a16="http://schemas.microsoft.com/office/drawing/2014/main" id="{34D1BE07-D629-E04E-87D7-E1E435792023}"/>
              </a:ext>
            </a:extLst>
          </p:cNvPr>
          <p:cNvSpPr txBox="1"/>
          <p:nvPr/>
        </p:nvSpPr>
        <p:spPr>
          <a:xfrm>
            <a:off x="5245690" y="5390574"/>
            <a:ext cx="2788199" cy="369332"/>
          </a:xfrm>
          <a:prstGeom prst="rect">
            <a:avLst/>
          </a:prstGeom>
          <a:noFill/>
        </p:spPr>
        <p:txBody>
          <a:bodyPr wrap="none" rtlCol="0">
            <a:spAutoFit/>
          </a:bodyPr>
          <a:lstStyle/>
          <a:p>
            <a:r>
              <a:rPr lang="en-US" dirty="0"/>
              <a:t>Future glory of God’s house</a:t>
            </a:r>
          </a:p>
        </p:txBody>
      </p:sp>
      <p:sp>
        <p:nvSpPr>
          <p:cNvPr id="112" name="TextBox 111">
            <a:extLst>
              <a:ext uri="{FF2B5EF4-FFF2-40B4-BE49-F238E27FC236}">
                <a16:creationId xmlns:a16="http://schemas.microsoft.com/office/drawing/2014/main" id="{1E609D1D-77B1-9F4A-B6F0-22D534A06740}"/>
              </a:ext>
            </a:extLst>
          </p:cNvPr>
          <p:cNvSpPr txBox="1"/>
          <p:nvPr/>
        </p:nvSpPr>
        <p:spPr>
          <a:xfrm>
            <a:off x="1241359" y="5729728"/>
            <a:ext cx="7157665" cy="369332"/>
          </a:xfrm>
          <a:prstGeom prst="rect">
            <a:avLst/>
          </a:prstGeom>
          <a:noFill/>
        </p:spPr>
        <p:txBody>
          <a:bodyPr wrap="none" rtlCol="0">
            <a:spAutoFit/>
          </a:bodyPr>
          <a:lstStyle/>
          <a:p>
            <a:r>
              <a:rPr lang="en-US" dirty="0"/>
              <a:t>“Build the temple” - We must put God first in order to receive His blessings</a:t>
            </a:r>
          </a:p>
        </p:txBody>
      </p:sp>
      <p:sp>
        <p:nvSpPr>
          <p:cNvPr id="113" name="TextBox 112">
            <a:extLst>
              <a:ext uri="{FF2B5EF4-FFF2-40B4-BE49-F238E27FC236}">
                <a16:creationId xmlns:a16="http://schemas.microsoft.com/office/drawing/2014/main" id="{65734835-BE4D-6549-97A1-CFD7909E0466}"/>
              </a:ext>
            </a:extLst>
          </p:cNvPr>
          <p:cNvSpPr txBox="1"/>
          <p:nvPr/>
        </p:nvSpPr>
        <p:spPr>
          <a:xfrm>
            <a:off x="4056091" y="5966970"/>
            <a:ext cx="1249060" cy="369332"/>
          </a:xfrm>
          <a:prstGeom prst="rect">
            <a:avLst/>
          </a:prstGeom>
          <a:noFill/>
        </p:spPr>
        <p:txBody>
          <a:bodyPr wrap="none" rtlCol="0">
            <a:spAutoFit/>
          </a:bodyPr>
          <a:lstStyle/>
          <a:p>
            <a:r>
              <a:rPr lang="en-US" dirty="0"/>
              <a:t>1:4-8; 2:7-9</a:t>
            </a:r>
          </a:p>
        </p:txBody>
      </p:sp>
      <p:sp>
        <p:nvSpPr>
          <p:cNvPr id="114" name="TextBox 113">
            <a:extLst>
              <a:ext uri="{FF2B5EF4-FFF2-40B4-BE49-F238E27FC236}">
                <a16:creationId xmlns:a16="http://schemas.microsoft.com/office/drawing/2014/main" id="{8D2E05CF-3ACB-1F46-95C4-57E38EBA1F3C}"/>
              </a:ext>
            </a:extLst>
          </p:cNvPr>
          <p:cNvSpPr txBox="1"/>
          <p:nvPr/>
        </p:nvSpPr>
        <p:spPr>
          <a:xfrm>
            <a:off x="1178611" y="6236946"/>
            <a:ext cx="7116815" cy="523220"/>
          </a:xfrm>
          <a:prstGeom prst="rect">
            <a:avLst/>
          </a:prstGeom>
          <a:noFill/>
        </p:spPr>
        <p:txBody>
          <a:bodyPr wrap="square" rtlCol="0">
            <a:spAutoFit/>
          </a:bodyPr>
          <a:lstStyle/>
          <a:p>
            <a:r>
              <a:rPr lang="en-US" sz="1400" b="1" dirty="0"/>
              <a:t>Christ’s presence in the temple, which was further expanded and adorned by Herod, is the </a:t>
            </a:r>
          </a:p>
          <a:p>
            <a:r>
              <a:rPr lang="en-US" sz="1400" b="1" dirty="0"/>
              <a:t>“latter glory…greater than the former” (2:9a; cf. Eph. 2:14).  </a:t>
            </a:r>
          </a:p>
        </p:txBody>
      </p:sp>
      <p:sp>
        <p:nvSpPr>
          <p:cNvPr id="116" name="TextBox 115">
            <a:extLst>
              <a:ext uri="{FF2B5EF4-FFF2-40B4-BE49-F238E27FC236}">
                <a16:creationId xmlns:a16="http://schemas.microsoft.com/office/drawing/2014/main" id="{AF72C7CF-2BED-2943-96FF-922DD0F4C13E}"/>
              </a:ext>
            </a:extLst>
          </p:cNvPr>
          <p:cNvSpPr txBox="1"/>
          <p:nvPr/>
        </p:nvSpPr>
        <p:spPr>
          <a:xfrm>
            <a:off x="-146184" y="2072206"/>
            <a:ext cx="1341235" cy="1938992"/>
          </a:xfrm>
          <a:prstGeom prst="rect">
            <a:avLst/>
          </a:prstGeom>
          <a:noFill/>
        </p:spPr>
        <p:txBody>
          <a:bodyPr wrap="square" rtlCol="0">
            <a:spAutoFit/>
          </a:bodyPr>
          <a:lstStyle/>
          <a:p>
            <a:pPr algn="ctr"/>
            <a:r>
              <a:rPr lang="en-US" dirty="0"/>
              <a:t>Covers a period of about four months.</a:t>
            </a:r>
            <a:br>
              <a:rPr lang="en-US" dirty="0"/>
            </a:br>
            <a:br>
              <a:rPr lang="en-US" dirty="0"/>
            </a:br>
            <a:r>
              <a:rPr lang="en-US" sz="1500" dirty="0"/>
              <a:t>38 total </a:t>
            </a:r>
          </a:p>
          <a:p>
            <a:pPr algn="ctr"/>
            <a:r>
              <a:rPr lang="en-US" sz="1500" dirty="0"/>
              <a:t>verses</a:t>
            </a:r>
          </a:p>
        </p:txBody>
      </p:sp>
      <p:sp>
        <p:nvSpPr>
          <p:cNvPr id="117" name="TextBox 116">
            <a:extLst>
              <a:ext uri="{FF2B5EF4-FFF2-40B4-BE49-F238E27FC236}">
                <a16:creationId xmlns:a16="http://schemas.microsoft.com/office/drawing/2014/main" id="{6BB26D5A-08F2-1C4E-BA61-7D26821D60F7}"/>
              </a:ext>
            </a:extLst>
          </p:cNvPr>
          <p:cNvSpPr txBox="1"/>
          <p:nvPr/>
        </p:nvSpPr>
        <p:spPr>
          <a:xfrm>
            <a:off x="6244677" y="524490"/>
            <a:ext cx="1631793" cy="707886"/>
          </a:xfrm>
          <a:prstGeom prst="rect">
            <a:avLst/>
          </a:prstGeom>
          <a:solidFill>
            <a:schemeClr val="accent1"/>
          </a:solidFill>
          <a:ln>
            <a:solidFill>
              <a:srgbClr val="FFC000"/>
            </a:solidFill>
          </a:ln>
        </p:spPr>
        <p:txBody>
          <a:bodyPr wrap="none" rtlCol="0">
            <a:spAutoFit/>
          </a:bodyPr>
          <a:lstStyle/>
          <a:p>
            <a:pPr algn="ctr"/>
            <a:r>
              <a:rPr lang="en-US" b="1" dirty="0"/>
              <a:t>“</a:t>
            </a:r>
            <a:r>
              <a:rPr lang="en-US" sz="2000" b="1" dirty="0"/>
              <a:t>Festival” or</a:t>
            </a:r>
          </a:p>
          <a:p>
            <a:pPr algn="ctr"/>
            <a:r>
              <a:rPr lang="en-US" sz="2000" b="1" dirty="0"/>
              <a:t>“Joyous one”</a:t>
            </a:r>
          </a:p>
        </p:txBody>
      </p:sp>
      <p:sp>
        <p:nvSpPr>
          <p:cNvPr id="119" name="TextBox 118">
            <a:extLst>
              <a:ext uri="{FF2B5EF4-FFF2-40B4-BE49-F238E27FC236}">
                <a16:creationId xmlns:a16="http://schemas.microsoft.com/office/drawing/2014/main" id="{EDF616F0-3CD2-774E-823A-C1ACBF322293}"/>
              </a:ext>
            </a:extLst>
          </p:cNvPr>
          <p:cNvSpPr txBox="1"/>
          <p:nvPr/>
        </p:nvSpPr>
        <p:spPr>
          <a:xfrm flipH="1">
            <a:off x="4497668" y="4770224"/>
            <a:ext cx="381485" cy="914879"/>
          </a:xfrm>
          <a:prstGeom prst="rect">
            <a:avLst/>
          </a:prstGeom>
          <a:solidFill>
            <a:schemeClr val="accent1"/>
          </a:solidFill>
          <a:ln>
            <a:solidFill>
              <a:schemeClr val="accent1"/>
            </a:solidFill>
          </a:ln>
        </p:spPr>
        <p:txBody>
          <a:bodyPr wrap="square" rtlCol="0">
            <a:spAutoFit/>
          </a:bodyPr>
          <a:lstStyle/>
          <a:p>
            <a:endParaRPr lang="en-US" dirty="0"/>
          </a:p>
        </p:txBody>
      </p:sp>
      <p:cxnSp>
        <p:nvCxnSpPr>
          <p:cNvPr id="129" name="Straight Connector 128">
            <a:extLst>
              <a:ext uri="{FF2B5EF4-FFF2-40B4-BE49-F238E27FC236}">
                <a16:creationId xmlns:a16="http://schemas.microsoft.com/office/drawing/2014/main" id="{79024759-52B7-CD4D-AAC9-7AC2A54527B0}"/>
              </a:ext>
            </a:extLst>
          </p:cNvPr>
          <p:cNvCxnSpPr>
            <a:cxnSpLocks/>
          </p:cNvCxnSpPr>
          <p:nvPr/>
        </p:nvCxnSpPr>
        <p:spPr>
          <a:xfrm flipV="1">
            <a:off x="4933458" y="4801999"/>
            <a:ext cx="3753342" cy="23946"/>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31" name="TextBox 130">
            <a:extLst>
              <a:ext uri="{FF2B5EF4-FFF2-40B4-BE49-F238E27FC236}">
                <a16:creationId xmlns:a16="http://schemas.microsoft.com/office/drawing/2014/main" id="{E74B84F9-A35F-E140-B3FD-334962458C3B}"/>
              </a:ext>
            </a:extLst>
          </p:cNvPr>
          <p:cNvSpPr txBox="1"/>
          <p:nvPr/>
        </p:nvSpPr>
        <p:spPr>
          <a:xfrm>
            <a:off x="2093855" y="648558"/>
            <a:ext cx="928267" cy="400110"/>
          </a:xfrm>
          <a:prstGeom prst="rect">
            <a:avLst/>
          </a:prstGeom>
          <a:solidFill>
            <a:schemeClr val="accent1"/>
          </a:solidFill>
          <a:ln>
            <a:solidFill>
              <a:srgbClr val="FFC000"/>
            </a:solidFill>
          </a:ln>
        </p:spPr>
        <p:txBody>
          <a:bodyPr wrap="none" rtlCol="0">
            <a:spAutoFit/>
          </a:bodyPr>
          <a:lstStyle/>
          <a:p>
            <a:pPr algn="ctr"/>
            <a:r>
              <a:rPr lang="en-US" sz="2000" b="1" dirty="0"/>
              <a:t>520 BC</a:t>
            </a:r>
          </a:p>
        </p:txBody>
      </p:sp>
      <p:sp>
        <p:nvSpPr>
          <p:cNvPr id="122" name="TextBox 121">
            <a:extLst>
              <a:ext uri="{FF2B5EF4-FFF2-40B4-BE49-F238E27FC236}">
                <a16:creationId xmlns:a16="http://schemas.microsoft.com/office/drawing/2014/main" id="{736E209A-0873-414F-B923-9EEF4C44FEB1}"/>
              </a:ext>
            </a:extLst>
          </p:cNvPr>
          <p:cNvSpPr txBox="1"/>
          <p:nvPr/>
        </p:nvSpPr>
        <p:spPr>
          <a:xfrm>
            <a:off x="-17319" y="1457565"/>
            <a:ext cx="1258678" cy="707886"/>
          </a:xfrm>
          <a:prstGeom prst="rect">
            <a:avLst/>
          </a:prstGeom>
          <a:noFill/>
          <a:ln w="38100">
            <a:noFill/>
          </a:ln>
        </p:spPr>
        <p:txBody>
          <a:bodyPr wrap="none" rtlCol="0">
            <a:spAutoFit/>
          </a:bodyPr>
          <a:lstStyle/>
          <a:p>
            <a:pPr algn="ctr"/>
            <a:r>
              <a:rPr lang="en-US" sz="2000" b="1" dirty="0"/>
              <a:t>Four </a:t>
            </a:r>
          </a:p>
          <a:p>
            <a:r>
              <a:rPr lang="en-US" sz="2000" b="1" dirty="0"/>
              <a:t>Messages</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AFFC3-5716-CE45-BC1C-777B55F3A8F2}"/>
              </a:ext>
            </a:extLst>
          </p:cNvPr>
          <p:cNvSpPr>
            <a:spLocks noGrp="1"/>
          </p:cNvSpPr>
          <p:nvPr>
            <p:ph type="title" idx="4294967295"/>
          </p:nvPr>
        </p:nvSpPr>
        <p:spPr>
          <a:xfrm>
            <a:off x="167147" y="-157970"/>
            <a:ext cx="8229600" cy="1252538"/>
          </a:xfrm>
        </p:spPr>
        <p:txBody>
          <a:bodyPr>
            <a:normAutofit/>
          </a:bodyPr>
          <a:lstStyle/>
          <a:p>
            <a:r>
              <a:rPr lang="en-US" sz="2800" dirty="0"/>
              <a:t>Four messages of Haggai (4 months)</a:t>
            </a:r>
          </a:p>
        </p:txBody>
      </p:sp>
      <p:sp>
        <p:nvSpPr>
          <p:cNvPr id="3" name="Content Placeholder 2">
            <a:extLst>
              <a:ext uri="{FF2B5EF4-FFF2-40B4-BE49-F238E27FC236}">
                <a16:creationId xmlns:a16="http://schemas.microsoft.com/office/drawing/2014/main" id="{1B89B2F9-5F95-B840-BD00-2031A0C2C5DB}"/>
              </a:ext>
            </a:extLst>
          </p:cNvPr>
          <p:cNvSpPr>
            <a:spLocks noGrp="1"/>
          </p:cNvSpPr>
          <p:nvPr>
            <p:ph idx="4294967295"/>
          </p:nvPr>
        </p:nvSpPr>
        <p:spPr>
          <a:xfrm>
            <a:off x="152400" y="839787"/>
            <a:ext cx="8534400" cy="5178425"/>
          </a:xfrm>
        </p:spPr>
        <p:txBody>
          <a:bodyPr>
            <a:normAutofit/>
          </a:bodyPr>
          <a:lstStyle/>
          <a:p>
            <a:pPr marL="690372" indent="-571500">
              <a:buFont typeface="+mj-lt"/>
              <a:buAutoNum type="romanUcPeriod"/>
            </a:pPr>
            <a:r>
              <a:rPr lang="en-US" sz="2000" b="1" u="sng" dirty="0"/>
              <a:t>Message 1</a:t>
            </a:r>
            <a:r>
              <a:rPr lang="en-US" sz="2000" dirty="0"/>
              <a:t>:” Your present distress has resulted from putting your own business before the Lord’s business” (building His house) (1:1-15)</a:t>
            </a:r>
          </a:p>
          <a:p>
            <a:pPr marL="690372" indent="-571500">
              <a:buFont typeface="+mj-lt"/>
              <a:buAutoNum type="romanUcPeriod"/>
            </a:pPr>
            <a:endParaRPr lang="en-US" sz="2000" b="1" u="sng" dirty="0"/>
          </a:p>
        </p:txBody>
      </p:sp>
      <p:sp>
        <p:nvSpPr>
          <p:cNvPr id="4" name="TextBox 3">
            <a:extLst>
              <a:ext uri="{FF2B5EF4-FFF2-40B4-BE49-F238E27FC236}">
                <a16:creationId xmlns:a16="http://schemas.microsoft.com/office/drawing/2014/main" id="{FF32FC09-2509-1144-A144-1FB3CD1BC537}"/>
              </a:ext>
            </a:extLst>
          </p:cNvPr>
          <p:cNvSpPr txBox="1"/>
          <p:nvPr/>
        </p:nvSpPr>
        <p:spPr>
          <a:xfrm>
            <a:off x="304800" y="1752600"/>
            <a:ext cx="8686800" cy="4801314"/>
          </a:xfrm>
          <a:prstGeom prst="rect">
            <a:avLst/>
          </a:prstGeom>
          <a:noFill/>
          <a:ln w="57150">
            <a:solidFill>
              <a:srgbClr val="FFC000"/>
            </a:solidFill>
          </a:ln>
        </p:spPr>
        <p:txBody>
          <a:bodyPr wrap="square" rtlCol="0">
            <a:spAutoFit/>
          </a:bodyPr>
          <a:lstStyle/>
          <a:p>
            <a:r>
              <a:rPr lang="en-US" dirty="0"/>
              <a:t>“</a:t>
            </a:r>
            <a:r>
              <a:rPr lang="en-US" u="sng" dirty="0"/>
              <a:t>In the second year of Darius the king, in the sixth month, on the first day of the month</a:t>
            </a:r>
            <a:r>
              <a:rPr lang="en-US" dirty="0"/>
              <a:t>, the word of the Lord came by the hand of Haggai the prophet to Zerubbabel the son of </a:t>
            </a:r>
            <a:r>
              <a:rPr lang="en-US" dirty="0" err="1"/>
              <a:t>Shealtiel</a:t>
            </a:r>
            <a:r>
              <a:rPr lang="en-US" dirty="0"/>
              <a:t>, governor of Judah, and to Joshua the son of </a:t>
            </a:r>
            <a:r>
              <a:rPr lang="en-US" dirty="0" err="1"/>
              <a:t>Jehozadak</a:t>
            </a:r>
            <a:r>
              <a:rPr lang="en-US" dirty="0"/>
              <a:t>, the high priest: 2 “Thus says the Lord of hosts: These people say the time has not yet come to rebuild the house of the Lord.” 3 </a:t>
            </a:r>
            <a:r>
              <a:rPr lang="en-US" b="1" dirty="0"/>
              <a:t>Then the word of the Lord came by the hand of Haggai the prophet</a:t>
            </a:r>
            <a:r>
              <a:rPr lang="en-US" dirty="0"/>
              <a:t>, 4 “</a:t>
            </a:r>
            <a:r>
              <a:rPr lang="en-US" b="1" dirty="0"/>
              <a:t>Is it a time for you yourselves to dwell in your paneled houses, while this house lies in ruins</a:t>
            </a:r>
            <a:r>
              <a:rPr lang="en-US" dirty="0"/>
              <a:t>? 5 Now, therefore, thus says the Lord of hosts: Consider your ways. 6 You have sown much, and harvested little. You eat, but you never have enough; you drink, but you never have your fill. You clothe yourselves, but no one is warm. And he who earns wages does so to put them into a bag with holes. 7 “Thus says the Lord of hosts: Consider your ways. 8 Go up to the hills and bring wood and build the house, that I may take pleasure in it and that I may be glorified, says the Lord. 9 You looked for much, and behold, it came to little. And when you brought it home, I blew it away. Why? declares the Lord of hosts. Because of my house that lies in ruins, while each of you busies himself with his own house. 10 Therefore the heavens above you have withheld the dew, and the earth has withheld its produce. 11 And I have called for a drought on the land and the hills, on the grain, the new wine, the oil, on what the ground brings forth, on man and beast, and on all their labors.”</a:t>
            </a:r>
          </a:p>
        </p:txBody>
      </p:sp>
      <p:sp>
        <p:nvSpPr>
          <p:cNvPr id="5" name="TextBox 4">
            <a:extLst>
              <a:ext uri="{FF2B5EF4-FFF2-40B4-BE49-F238E27FC236}">
                <a16:creationId xmlns:a16="http://schemas.microsoft.com/office/drawing/2014/main" id="{DF7DEA0A-5285-3A42-8BD7-33ACDB5679F4}"/>
              </a:ext>
            </a:extLst>
          </p:cNvPr>
          <p:cNvSpPr txBox="1"/>
          <p:nvPr/>
        </p:nvSpPr>
        <p:spPr>
          <a:xfrm>
            <a:off x="401532" y="2209800"/>
            <a:ext cx="8340936" cy="3477875"/>
          </a:xfrm>
          <a:prstGeom prst="rect">
            <a:avLst/>
          </a:prstGeom>
          <a:solidFill>
            <a:srgbClr val="FFC000"/>
          </a:solidFill>
          <a:ln>
            <a:solidFill>
              <a:srgbClr val="FFC000"/>
            </a:solidFill>
          </a:ln>
        </p:spPr>
        <p:txBody>
          <a:bodyPr wrap="square" rtlCol="0">
            <a:spAutoFit/>
          </a:bodyPr>
          <a:lstStyle/>
          <a:p>
            <a:r>
              <a:rPr lang="en-US" sz="2000" b="1" dirty="0"/>
              <a:t>People respond by going back to work</a:t>
            </a:r>
            <a:r>
              <a:rPr lang="en-US" sz="2000" dirty="0"/>
              <a:t> (1:11-15): “12 Then Zerubbabel the son of </a:t>
            </a:r>
            <a:r>
              <a:rPr lang="en-US" sz="2000" dirty="0" err="1"/>
              <a:t>Shealtiel</a:t>
            </a:r>
            <a:r>
              <a:rPr lang="en-US" sz="2000" dirty="0"/>
              <a:t>, and Joshua the son of </a:t>
            </a:r>
            <a:r>
              <a:rPr lang="en-US" sz="2000" dirty="0" err="1"/>
              <a:t>Jehozadak</a:t>
            </a:r>
            <a:r>
              <a:rPr lang="en-US" sz="2000" dirty="0"/>
              <a:t>, the high priest, with all the remnant of the people, obeyed the voice of the Lord their God, and the words of Haggai the prophet, as the Lord their God had sent him. And the people feared the Lord. 13 Then Haggai, the messenger of the Lord, spoke to the people with the Lord's message, “</a:t>
            </a:r>
            <a:r>
              <a:rPr lang="en-US" sz="2000" b="1" dirty="0"/>
              <a:t>I am with you, declares the Lord</a:t>
            </a:r>
            <a:r>
              <a:rPr lang="en-US" sz="2000" dirty="0"/>
              <a:t>.” 14 And the Lord stirred up the spirit of Zerubbabel the son of </a:t>
            </a:r>
            <a:r>
              <a:rPr lang="en-US" sz="2000" dirty="0" err="1"/>
              <a:t>Shealtiel</a:t>
            </a:r>
            <a:r>
              <a:rPr lang="en-US" sz="2000" dirty="0"/>
              <a:t>, governor of Judah, and the spirit of Joshua the son of </a:t>
            </a:r>
            <a:r>
              <a:rPr lang="en-US" sz="2000" dirty="0" err="1"/>
              <a:t>Jehozadak</a:t>
            </a:r>
            <a:r>
              <a:rPr lang="en-US" sz="2000" dirty="0"/>
              <a:t>, the high priest, and the spirit of all the remnant of the people. And they came and worked on the house of the Lord of hosts, their God, 15 </a:t>
            </a:r>
            <a:r>
              <a:rPr lang="en-US" sz="2000" b="1" u="sng" dirty="0"/>
              <a:t>on the twenty-fourth day of the month, in the sixth month, in the second year of Darius the king</a:t>
            </a:r>
            <a:r>
              <a:rPr lang="en-US" sz="2000" b="1" dirty="0"/>
              <a:t>.”</a:t>
            </a:r>
          </a:p>
        </p:txBody>
      </p:sp>
      <p:sp>
        <p:nvSpPr>
          <p:cNvPr id="6" name="TextBox 5">
            <a:extLst>
              <a:ext uri="{FF2B5EF4-FFF2-40B4-BE49-F238E27FC236}">
                <a16:creationId xmlns:a16="http://schemas.microsoft.com/office/drawing/2014/main" id="{B555AA31-7F08-6A48-8C0E-D7826CD0C173}"/>
              </a:ext>
            </a:extLst>
          </p:cNvPr>
          <p:cNvSpPr txBox="1"/>
          <p:nvPr/>
        </p:nvSpPr>
        <p:spPr>
          <a:xfrm>
            <a:off x="6023897" y="5889962"/>
            <a:ext cx="2690737" cy="461665"/>
          </a:xfrm>
          <a:prstGeom prst="rect">
            <a:avLst/>
          </a:prstGeom>
          <a:solidFill>
            <a:schemeClr val="bg2">
              <a:lumMod val="50000"/>
            </a:schemeClr>
          </a:solidFill>
          <a:ln w="76200">
            <a:solidFill>
              <a:srgbClr val="FFC000"/>
            </a:solidFill>
            <a:prstDash val="sysDot"/>
          </a:ln>
        </p:spPr>
        <p:txBody>
          <a:bodyPr wrap="none" rtlCol="0">
            <a:spAutoFit/>
          </a:bodyPr>
          <a:lstStyle/>
          <a:p>
            <a:r>
              <a:rPr lang="en-US" sz="2400" dirty="0">
                <a:solidFill>
                  <a:schemeClr val="bg1"/>
                </a:solidFill>
              </a:rPr>
              <a:t>=23 days of idleness</a:t>
            </a:r>
          </a:p>
        </p:txBody>
      </p:sp>
    </p:spTree>
    <p:extLst>
      <p:ext uri="{BB962C8B-B14F-4D97-AF65-F5344CB8AC3E}">
        <p14:creationId xmlns:p14="http://schemas.microsoft.com/office/powerpoint/2010/main" val="1640093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AFFC3-5716-CE45-BC1C-777B55F3A8F2}"/>
              </a:ext>
            </a:extLst>
          </p:cNvPr>
          <p:cNvSpPr>
            <a:spLocks noGrp="1"/>
          </p:cNvSpPr>
          <p:nvPr>
            <p:ph type="title" idx="4294967295"/>
          </p:nvPr>
        </p:nvSpPr>
        <p:spPr>
          <a:xfrm>
            <a:off x="152400" y="-113427"/>
            <a:ext cx="8229600" cy="1252538"/>
          </a:xfrm>
        </p:spPr>
        <p:txBody>
          <a:bodyPr>
            <a:normAutofit/>
          </a:bodyPr>
          <a:lstStyle/>
          <a:p>
            <a:r>
              <a:rPr lang="en-US" sz="2800" dirty="0"/>
              <a:t>The four messages of Haggai</a:t>
            </a:r>
          </a:p>
        </p:txBody>
      </p:sp>
      <p:sp>
        <p:nvSpPr>
          <p:cNvPr id="3" name="Content Placeholder 2">
            <a:extLst>
              <a:ext uri="{FF2B5EF4-FFF2-40B4-BE49-F238E27FC236}">
                <a16:creationId xmlns:a16="http://schemas.microsoft.com/office/drawing/2014/main" id="{1B89B2F9-5F95-B840-BD00-2031A0C2C5DB}"/>
              </a:ext>
            </a:extLst>
          </p:cNvPr>
          <p:cNvSpPr>
            <a:spLocks noGrp="1"/>
          </p:cNvSpPr>
          <p:nvPr>
            <p:ph idx="4294967295"/>
          </p:nvPr>
        </p:nvSpPr>
        <p:spPr>
          <a:xfrm>
            <a:off x="152400" y="839787"/>
            <a:ext cx="8534400" cy="5178425"/>
          </a:xfrm>
        </p:spPr>
        <p:txBody>
          <a:bodyPr>
            <a:normAutofit/>
          </a:bodyPr>
          <a:lstStyle/>
          <a:p>
            <a:pPr marL="690372" indent="-571500">
              <a:buFont typeface="+mj-lt"/>
              <a:buAutoNum type="romanUcPeriod"/>
            </a:pPr>
            <a:r>
              <a:rPr lang="en-US" sz="2000" b="1" u="sng" dirty="0"/>
              <a:t>Message 2</a:t>
            </a:r>
            <a:r>
              <a:rPr lang="en-US" sz="2000" dirty="0"/>
              <a:t>: “Do not let your unpromising </a:t>
            </a:r>
            <a:r>
              <a:rPr lang="en-US" sz="2000" dirty="0" err="1"/>
              <a:t>beginings</a:t>
            </a:r>
            <a:r>
              <a:rPr lang="en-US" sz="2000" dirty="0"/>
              <a:t> discourage you and keep you from the work of building the temple”(2:1-9).</a:t>
            </a:r>
          </a:p>
        </p:txBody>
      </p:sp>
      <p:sp>
        <p:nvSpPr>
          <p:cNvPr id="4" name="TextBox 3">
            <a:extLst>
              <a:ext uri="{FF2B5EF4-FFF2-40B4-BE49-F238E27FC236}">
                <a16:creationId xmlns:a16="http://schemas.microsoft.com/office/drawing/2014/main" id="{FF32FC09-2509-1144-A144-1FB3CD1BC537}"/>
              </a:ext>
            </a:extLst>
          </p:cNvPr>
          <p:cNvSpPr txBox="1"/>
          <p:nvPr/>
        </p:nvSpPr>
        <p:spPr>
          <a:xfrm>
            <a:off x="304800" y="1752600"/>
            <a:ext cx="8686800" cy="4247317"/>
          </a:xfrm>
          <a:prstGeom prst="rect">
            <a:avLst/>
          </a:prstGeom>
          <a:noFill/>
          <a:ln w="57150">
            <a:solidFill>
              <a:srgbClr val="FFC000"/>
            </a:solidFill>
          </a:ln>
        </p:spPr>
        <p:txBody>
          <a:bodyPr wrap="square" rtlCol="0">
            <a:spAutoFit/>
          </a:bodyPr>
          <a:lstStyle/>
          <a:p>
            <a:r>
              <a:rPr lang="en-US" dirty="0"/>
              <a:t>“</a:t>
            </a:r>
            <a:r>
              <a:rPr lang="en-US" u="sng" dirty="0"/>
              <a:t>In the seventh month, on the twenty-first day of the month</a:t>
            </a:r>
            <a:r>
              <a:rPr lang="en-US" dirty="0"/>
              <a:t>, the word of the Lord came by the hand of Haggai the prophet: 2 “Speak now </a:t>
            </a:r>
            <a:r>
              <a:rPr lang="en-US" b="1" dirty="0"/>
              <a:t>to Zerubbabel the son of </a:t>
            </a:r>
            <a:r>
              <a:rPr lang="en-US" b="1" dirty="0" err="1"/>
              <a:t>Shealtiel</a:t>
            </a:r>
            <a:r>
              <a:rPr lang="en-US" b="1" dirty="0"/>
              <a:t>, governor of Judah, and to Joshua the son of </a:t>
            </a:r>
            <a:r>
              <a:rPr lang="en-US" b="1" dirty="0" err="1"/>
              <a:t>Jehozadak</a:t>
            </a:r>
            <a:r>
              <a:rPr lang="en-US" b="1" dirty="0"/>
              <a:t>,</a:t>
            </a:r>
            <a:r>
              <a:rPr lang="en-US" dirty="0"/>
              <a:t> </a:t>
            </a:r>
            <a:r>
              <a:rPr lang="en-US" b="1" dirty="0"/>
              <a:t>the high priest</a:t>
            </a:r>
            <a:r>
              <a:rPr lang="en-US" dirty="0"/>
              <a:t>, </a:t>
            </a:r>
            <a:r>
              <a:rPr lang="en-US" b="1" dirty="0"/>
              <a:t>and to all the remnant of the people</a:t>
            </a:r>
            <a:r>
              <a:rPr lang="en-US" dirty="0"/>
              <a:t>, and say, 3 ‘Who is left among you who saw this house in its former glory? How do you see it now? Is it not as nothing in your eyes? 4 Yet now be strong, O Zerubbabel, declares the Lord. Be strong, O Joshua, son of </a:t>
            </a:r>
            <a:r>
              <a:rPr lang="en-US" dirty="0" err="1"/>
              <a:t>Jehozadak</a:t>
            </a:r>
            <a:r>
              <a:rPr lang="en-US" dirty="0"/>
              <a:t>, the high priest. Be strong, all you people of the land, declares the Lord. Work, for I am with you, declares the Lord of hosts, 5 </a:t>
            </a:r>
            <a:r>
              <a:rPr lang="en-US" b="1" dirty="0"/>
              <a:t>according to the covenant that I made with you when you came out of Egypt. My Spirit remains in your midst. Fear not</a:t>
            </a:r>
            <a:r>
              <a:rPr lang="en-US" dirty="0"/>
              <a:t>. 6 For thus says the Lord of hosts: Yet once more, in a little while, I will shake the heavens and the earth and the sea and the dry land. 7 And I will shake all nations, so that the treasures of all nations shall come in, and I will fill this house with glory, says the Lord of hosts. 8 </a:t>
            </a:r>
            <a:r>
              <a:rPr lang="en-US" b="1" dirty="0"/>
              <a:t>The silver is mine, and the gold is mine, declares the Lord of hosts</a:t>
            </a:r>
            <a:r>
              <a:rPr lang="en-US" dirty="0"/>
              <a:t>. 9 T</a:t>
            </a:r>
            <a:r>
              <a:rPr lang="en-US" b="1" dirty="0"/>
              <a:t>he latter glory of this house shall be greater than the former, says the Lord of hosts. And in this place I will give peace, declares the Lord of hosts.’”</a:t>
            </a:r>
          </a:p>
        </p:txBody>
      </p:sp>
      <p:sp>
        <p:nvSpPr>
          <p:cNvPr id="5" name="TextBox 4">
            <a:extLst>
              <a:ext uri="{FF2B5EF4-FFF2-40B4-BE49-F238E27FC236}">
                <a16:creationId xmlns:a16="http://schemas.microsoft.com/office/drawing/2014/main" id="{DF7DEA0A-5285-3A42-8BD7-33ACDB5679F4}"/>
              </a:ext>
            </a:extLst>
          </p:cNvPr>
          <p:cNvSpPr txBox="1"/>
          <p:nvPr/>
        </p:nvSpPr>
        <p:spPr>
          <a:xfrm>
            <a:off x="3124200" y="6278698"/>
            <a:ext cx="2580534" cy="369332"/>
          </a:xfrm>
          <a:prstGeom prst="rect">
            <a:avLst/>
          </a:prstGeom>
          <a:solidFill>
            <a:srgbClr val="FFC000"/>
          </a:solidFill>
          <a:ln>
            <a:solidFill>
              <a:srgbClr val="FFC000"/>
            </a:solidFill>
          </a:ln>
        </p:spPr>
        <p:txBody>
          <a:bodyPr wrap="square" rtlCol="0">
            <a:spAutoFit/>
          </a:bodyPr>
          <a:lstStyle/>
          <a:p>
            <a:r>
              <a:rPr lang="en-US" b="1" dirty="0"/>
              <a:t>It’s not about the place! </a:t>
            </a:r>
            <a:endParaRPr lang="en-US" dirty="0"/>
          </a:p>
        </p:txBody>
      </p:sp>
    </p:spTree>
    <p:extLst>
      <p:ext uri="{BB962C8B-B14F-4D97-AF65-F5344CB8AC3E}">
        <p14:creationId xmlns:p14="http://schemas.microsoft.com/office/powerpoint/2010/main" val="354504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AFFC3-5716-CE45-BC1C-777B55F3A8F2}"/>
              </a:ext>
            </a:extLst>
          </p:cNvPr>
          <p:cNvSpPr>
            <a:spLocks noGrp="1"/>
          </p:cNvSpPr>
          <p:nvPr>
            <p:ph type="title" idx="4294967295"/>
          </p:nvPr>
        </p:nvSpPr>
        <p:spPr>
          <a:xfrm>
            <a:off x="131379" y="21021"/>
            <a:ext cx="8240110" cy="588580"/>
          </a:xfrm>
        </p:spPr>
        <p:txBody>
          <a:bodyPr>
            <a:normAutofit/>
          </a:bodyPr>
          <a:lstStyle/>
          <a:p>
            <a:r>
              <a:rPr lang="en-US" sz="3200" dirty="0"/>
              <a:t>The four messages of Haggai</a:t>
            </a:r>
          </a:p>
        </p:txBody>
      </p:sp>
      <p:sp>
        <p:nvSpPr>
          <p:cNvPr id="3" name="Content Placeholder 2">
            <a:extLst>
              <a:ext uri="{FF2B5EF4-FFF2-40B4-BE49-F238E27FC236}">
                <a16:creationId xmlns:a16="http://schemas.microsoft.com/office/drawing/2014/main" id="{1B89B2F9-5F95-B840-BD00-2031A0C2C5DB}"/>
              </a:ext>
            </a:extLst>
          </p:cNvPr>
          <p:cNvSpPr>
            <a:spLocks noGrp="1"/>
          </p:cNvSpPr>
          <p:nvPr>
            <p:ph idx="4294967295"/>
          </p:nvPr>
        </p:nvSpPr>
        <p:spPr>
          <a:xfrm>
            <a:off x="131379" y="609601"/>
            <a:ext cx="8555421" cy="5408612"/>
          </a:xfrm>
        </p:spPr>
        <p:txBody>
          <a:bodyPr>
            <a:normAutofit/>
          </a:bodyPr>
          <a:lstStyle/>
          <a:p>
            <a:pPr marL="690372" indent="-571500">
              <a:buFont typeface="+mj-lt"/>
              <a:buAutoNum type="romanUcPeriod"/>
            </a:pPr>
            <a:r>
              <a:rPr lang="en-US" sz="2000" b="1" u="sng" dirty="0"/>
              <a:t>Message 2</a:t>
            </a:r>
            <a:r>
              <a:rPr lang="en-US" sz="2000" dirty="0"/>
              <a:t>: Regarding the consolation to those who remembered the glory of Solomon’s temple (2:1-9)</a:t>
            </a:r>
          </a:p>
        </p:txBody>
      </p:sp>
      <p:sp>
        <p:nvSpPr>
          <p:cNvPr id="4" name="TextBox 3">
            <a:extLst>
              <a:ext uri="{FF2B5EF4-FFF2-40B4-BE49-F238E27FC236}">
                <a16:creationId xmlns:a16="http://schemas.microsoft.com/office/drawing/2014/main" id="{FF32FC09-2509-1144-A144-1FB3CD1BC537}"/>
              </a:ext>
            </a:extLst>
          </p:cNvPr>
          <p:cNvSpPr txBox="1"/>
          <p:nvPr/>
        </p:nvSpPr>
        <p:spPr>
          <a:xfrm>
            <a:off x="228600" y="5685254"/>
            <a:ext cx="8686800" cy="1107996"/>
          </a:xfrm>
          <a:prstGeom prst="rect">
            <a:avLst/>
          </a:prstGeom>
          <a:noFill/>
          <a:ln w="57150">
            <a:solidFill>
              <a:srgbClr val="FFC000"/>
            </a:solidFill>
          </a:ln>
        </p:spPr>
        <p:txBody>
          <a:bodyPr wrap="square" rtlCol="0">
            <a:spAutoFit/>
          </a:bodyPr>
          <a:lstStyle/>
          <a:p>
            <a:r>
              <a:rPr lang="en-US" dirty="0"/>
              <a:t> </a:t>
            </a:r>
            <a:r>
              <a:rPr lang="en-US" sz="2200" dirty="0"/>
              <a:t>9 “</a:t>
            </a:r>
            <a:r>
              <a:rPr lang="en-US" sz="2200" b="1" dirty="0"/>
              <a:t>The latter glory of this house shall be greater than the former, says the Lord of hosts. And in this place I will give peace, declares the Lord of hosts.”</a:t>
            </a:r>
          </a:p>
        </p:txBody>
      </p:sp>
      <p:sp>
        <p:nvSpPr>
          <p:cNvPr id="5" name="TextBox 4">
            <a:extLst>
              <a:ext uri="{FF2B5EF4-FFF2-40B4-BE49-F238E27FC236}">
                <a16:creationId xmlns:a16="http://schemas.microsoft.com/office/drawing/2014/main" id="{DF7DEA0A-5285-3A42-8BD7-33ACDB5679F4}"/>
              </a:ext>
            </a:extLst>
          </p:cNvPr>
          <p:cNvSpPr txBox="1"/>
          <p:nvPr/>
        </p:nvSpPr>
        <p:spPr>
          <a:xfrm>
            <a:off x="312683" y="1490008"/>
            <a:ext cx="8686800" cy="1815882"/>
          </a:xfrm>
          <a:prstGeom prst="rect">
            <a:avLst/>
          </a:prstGeom>
          <a:solidFill>
            <a:srgbClr val="FFC000"/>
          </a:solidFill>
          <a:ln w="76200">
            <a:solidFill>
              <a:schemeClr val="tx1"/>
            </a:solidFill>
          </a:ln>
        </p:spPr>
        <p:txBody>
          <a:bodyPr wrap="square" rtlCol="0">
            <a:spAutoFit/>
          </a:bodyPr>
          <a:lstStyle/>
          <a:p>
            <a:r>
              <a:rPr lang="en-US" b="1" dirty="0"/>
              <a:t> </a:t>
            </a:r>
            <a:r>
              <a:rPr lang="en-US" sz="2400" b="1" dirty="0"/>
              <a:t>Two options:</a:t>
            </a:r>
          </a:p>
          <a:p>
            <a:r>
              <a:rPr lang="en-US" sz="2200" b="1" dirty="0"/>
              <a:t>1</a:t>
            </a:r>
            <a:r>
              <a:rPr lang="en-US" sz="2200" dirty="0"/>
              <a:t>.  Thus may be a description of the glory of Zerubbabel’s temple - contrasting the beginning </a:t>
            </a:r>
            <a:r>
              <a:rPr lang="en-US" sz="2200" dirty="0" err="1"/>
              <a:t>tio</a:t>
            </a:r>
            <a:r>
              <a:rPr lang="en-US" sz="2200" dirty="0"/>
              <a:t> the finished product.</a:t>
            </a:r>
          </a:p>
          <a:p>
            <a:r>
              <a:rPr lang="en-US" sz="2200" dirty="0"/>
              <a:t>2.  It may be the description of the glory of the Lord’s temple built by Christ - the church (Eph. 2:21-22; 1 Cor. 3:16-17;Heb. 12:26-29)</a:t>
            </a:r>
          </a:p>
        </p:txBody>
      </p:sp>
      <p:sp>
        <p:nvSpPr>
          <p:cNvPr id="8" name="TextBox 7">
            <a:extLst>
              <a:ext uri="{FF2B5EF4-FFF2-40B4-BE49-F238E27FC236}">
                <a16:creationId xmlns:a16="http://schemas.microsoft.com/office/drawing/2014/main" id="{90AE2A07-D631-C644-86F6-53614938024A}"/>
              </a:ext>
            </a:extLst>
          </p:cNvPr>
          <p:cNvSpPr txBox="1"/>
          <p:nvPr/>
        </p:nvSpPr>
        <p:spPr>
          <a:xfrm>
            <a:off x="312683" y="3452478"/>
            <a:ext cx="8686800" cy="2123658"/>
          </a:xfrm>
          <a:prstGeom prst="rect">
            <a:avLst/>
          </a:prstGeom>
          <a:solidFill>
            <a:srgbClr val="FFC000"/>
          </a:solidFill>
          <a:ln w="76200">
            <a:solidFill>
              <a:schemeClr val="tx1"/>
            </a:solidFill>
          </a:ln>
        </p:spPr>
        <p:txBody>
          <a:bodyPr wrap="square" rtlCol="0">
            <a:spAutoFit/>
          </a:bodyPr>
          <a:lstStyle/>
          <a:p>
            <a:r>
              <a:rPr lang="en-US" sz="2200" dirty="0"/>
              <a:t>“The house is one, weather the one erected by Solomon or Zerubbabel or the one </a:t>
            </a:r>
            <a:r>
              <a:rPr lang="en-US" sz="2200" dirty="0" err="1"/>
              <a:t>errected</a:t>
            </a:r>
            <a:r>
              <a:rPr lang="en-US" sz="2200" dirty="0"/>
              <a:t> by Christ.  This is fulfilled in the temple built by Christ, the church, now filled with the glory of the divine presence.  “in this place,” the spiritual temple in the spiritual Zion to which all saints have come, God gives peace (cf. Isa. 9;6-6; Mic. 4:4; 6:5; Zech. 6:12-13; 9:9-10; Eph. 2:15-17; Phil. 4:7) -- Hailey</a:t>
            </a:r>
          </a:p>
        </p:txBody>
      </p:sp>
    </p:spTree>
    <p:extLst>
      <p:ext uri="{BB962C8B-B14F-4D97-AF65-F5344CB8AC3E}">
        <p14:creationId xmlns:p14="http://schemas.microsoft.com/office/powerpoint/2010/main" val="428500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AFFC3-5716-CE45-BC1C-777B55F3A8F2}"/>
              </a:ext>
            </a:extLst>
          </p:cNvPr>
          <p:cNvSpPr>
            <a:spLocks noGrp="1"/>
          </p:cNvSpPr>
          <p:nvPr>
            <p:ph type="title" idx="4294967295"/>
          </p:nvPr>
        </p:nvSpPr>
        <p:spPr>
          <a:xfrm>
            <a:off x="152400" y="-113427"/>
            <a:ext cx="8229600" cy="853102"/>
          </a:xfrm>
        </p:spPr>
        <p:txBody>
          <a:bodyPr>
            <a:normAutofit/>
          </a:bodyPr>
          <a:lstStyle/>
          <a:p>
            <a:r>
              <a:rPr lang="en-US" sz="2800" dirty="0"/>
              <a:t>The four messages of Haggai</a:t>
            </a:r>
          </a:p>
        </p:txBody>
      </p:sp>
      <p:sp>
        <p:nvSpPr>
          <p:cNvPr id="3" name="Content Placeholder 2">
            <a:extLst>
              <a:ext uri="{FF2B5EF4-FFF2-40B4-BE49-F238E27FC236}">
                <a16:creationId xmlns:a16="http://schemas.microsoft.com/office/drawing/2014/main" id="{1B89B2F9-5F95-B840-BD00-2031A0C2C5DB}"/>
              </a:ext>
            </a:extLst>
          </p:cNvPr>
          <p:cNvSpPr>
            <a:spLocks noGrp="1"/>
          </p:cNvSpPr>
          <p:nvPr>
            <p:ph idx="4294967295"/>
          </p:nvPr>
        </p:nvSpPr>
        <p:spPr>
          <a:xfrm>
            <a:off x="137886" y="500412"/>
            <a:ext cx="8534400" cy="5178425"/>
          </a:xfrm>
        </p:spPr>
        <p:txBody>
          <a:bodyPr>
            <a:normAutofit/>
          </a:bodyPr>
          <a:lstStyle/>
          <a:p>
            <a:pPr marL="690372" indent="-571500">
              <a:buFont typeface="+mj-lt"/>
              <a:buAutoNum type="romanUcPeriod"/>
            </a:pPr>
            <a:r>
              <a:rPr lang="en-US" sz="2000" b="1" u="sng" dirty="0"/>
              <a:t>Message 3</a:t>
            </a:r>
            <a:r>
              <a:rPr lang="en-US" sz="2000" dirty="0"/>
              <a:t>: “Your work in the past yielded few results, but form now on it will be blessed” (2:10-19).   --- Two questions by Haggai:</a:t>
            </a:r>
          </a:p>
        </p:txBody>
      </p:sp>
      <p:sp>
        <p:nvSpPr>
          <p:cNvPr id="4" name="TextBox 3">
            <a:extLst>
              <a:ext uri="{FF2B5EF4-FFF2-40B4-BE49-F238E27FC236}">
                <a16:creationId xmlns:a16="http://schemas.microsoft.com/office/drawing/2014/main" id="{FF32FC09-2509-1144-A144-1FB3CD1BC537}"/>
              </a:ext>
            </a:extLst>
          </p:cNvPr>
          <p:cNvSpPr txBox="1"/>
          <p:nvPr/>
        </p:nvSpPr>
        <p:spPr>
          <a:xfrm>
            <a:off x="471714" y="1214363"/>
            <a:ext cx="8305800" cy="5078313"/>
          </a:xfrm>
          <a:prstGeom prst="rect">
            <a:avLst/>
          </a:prstGeom>
          <a:noFill/>
          <a:ln w="57150">
            <a:solidFill>
              <a:srgbClr val="FFC000"/>
            </a:solidFill>
          </a:ln>
        </p:spPr>
        <p:txBody>
          <a:bodyPr wrap="square" rtlCol="0">
            <a:spAutoFit/>
          </a:bodyPr>
          <a:lstStyle/>
          <a:p>
            <a:r>
              <a:rPr lang="en-US" dirty="0"/>
              <a:t>“On the twenty-fourth day of the ninth month, in the second year of Darius, the word of the Lord came by Haggai the prophet, 11 “Thus says the Lord of hosts: Ask the priests about the law: 12 ‘If someone carries holy meat in the fold of his garment and touches with his fold bread or stew or wine or oil or any kind of food, </a:t>
            </a:r>
            <a:r>
              <a:rPr lang="en-US" b="1" dirty="0"/>
              <a:t>does it become holy?’”</a:t>
            </a:r>
            <a:r>
              <a:rPr lang="en-US" dirty="0"/>
              <a:t> </a:t>
            </a:r>
            <a:r>
              <a:rPr lang="en-US" u="sng" dirty="0"/>
              <a:t>The priests answered and said, “No.</a:t>
            </a:r>
            <a:r>
              <a:rPr lang="en-US" dirty="0"/>
              <a:t>” 13 Then Haggai said, “If someone who is unclean by contact with a dead body touches any of these</a:t>
            </a:r>
            <a:r>
              <a:rPr lang="en-US" b="1" dirty="0"/>
              <a:t>, does it become unclean?”</a:t>
            </a:r>
            <a:r>
              <a:rPr lang="en-US" dirty="0"/>
              <a:t> </a:t>
            </a:r>
            <a:r>
              <a:rPr lang="en-US" u="sng" dirty="0"/>
              <a:t>The priests answered and said, “It does become unclean</a:t>
            </a:r>
            <a:r>
              <a:rPr lang="en-US" dirty="0"/>
              <a:t>.” 14 Then Haggai answered and said, “So is it with this people, and with this nation before me, declares the Lord, and so with every work of their hands. And what they offer there is unclean. 15 Now then, consider from this day onward. Before stone was placed upon stone in the temple of the Lord, 16 how did you fare? When one came to a heap of twenty measures, there were but ten. When one came to the wine vat to draw fifty measures, there were but twenty. 17 I struck you and all the products of your toil with blight and with mildew and with hail, </a:t>
            </a:r>
            <a:r>
              <a:rPr lang="en-US" b="1" dirty="0"/>
              <a:t>yet you did not turn to me, </a:t>
            </a:r>
            <a:r>
              <a:rPr lang="en-US" dirty="0"/>
              <a:t>declares the Lord. 18 Consider from this day onward, from the twenty-fourth day of the ninth month. Since the day that the foundation of the Lord's temple was laid, consider: </a:t>
            </a:r>
            <a:r>
              <a:rPr lang="en-US" b="1" dirty="0"/>
              <a:t>19 Is the seed yet in the barn? Indeed, the vine, the fig tree, the pomegranate, and the olive tree have yielded nothing. But from this day on I will bless you.”</a:t>
            </a:r>
          </a:p>
        </p:txBody>
      </p:sp>
      <p:sp>
        <p:nvSpPr>
          <p:cNvPr id="6" name="TextBox 5">
            <a:extLst>
              <a:ext uri="{FF2B5EF4-FFF2-40B4-BE49-F238E27FC236}">
                <a16:creationId xmlns:a16="http://schemas.microsoft.com/office/drawing/2014/main" id="{88C7338F-8E8F-A641-89E2-B2A159FE3A20}"/>
              </a:ext>
            </a:extLst>
          </p:cNvPr>
          <p:cNvSpPr txBox="1"/>
          <p:nvPr/>
        </p:nvSpPr>
        <p:spPr>
          <a:xfrm>
            <a:off x="366486" y="6392788"/>
            <a:ext cx="8305800" cy="369332"/>
          </a:xfrm>
          <a:prstGeom prst="rect">
            <a:avLst/>
          </a:prstGeom>
          <a:solidFill>
            <a:srgbClr val="FFC000"/>
          </a:solidFill>
        </p:spPr>
        <p:txBody>
          <a:bodyPr wrap="square" rtlCol="0">
            <a:spAutoFit/>
          </a:bodyPr>
          <a:lstStyle/>
          <a:p>
            <a:r>
              <a:rPr lang="en-US" dirty="0"/>
              <a:t>They needed a renewed attitude!  Their change in attitude would result in plenty (19)</a:t>
            </a:r>
          </a:p>
        </p:txBody>
      </p:sp>
    </p:spTree>
    <p:extLst>
      <p:ext uri="{BB962C8B-B14F-4D97-AF65-F5344CB8AC3E}">
        <p14:creationId xmlns:p14="http://schemas.microsoft.com/office/powerpoint/2010/main" val="74569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AFFC3-5716-CE45-BC1C-777B55F3A8F2}"/>
              </a:ext>
            </a:extLst>
          </p:cNvPr>
          <p:cNvSpPr>
            <a:spLocks noGrp="1"/>
          </p:cNvSpPr>
          <p:nvPr>
            <p:ph type="title" idx="4294967295"/>
          </p:nvPr>
        </p:nvSpPr>
        <p:spPr>
          <a:xfrm>
            <a:off x="152400" y="-113427"/>
            <a:ext cx="8229600" cy="799227"/>
          </a:xfrm>
        </p:spPr>
        <p:txBody>
          <a:bodyPr>
            <a:normAutofit/>
          </a:bodyPr>
          <a:lstStyle/>
          <a:p>
            <a:r>
              <a:rPr lang="en-US" sz="2800" dirty="0"/>
              <a:t>The four messages of Haggai</a:t>
            </a:r>
          </a:p>
        </p:txBody>
      </p:sp>
      <p:sp>
        <p:nvSpPr>
          <p:cNvPr id="3" name="Content Placeholder 2">
            <a:extLst>
              <a:ext uri="{FF2B5EF4-FFF2-40B4-BE49-F238E27FC236}">
                <a16:creationId xmlns:a16="http://schemas.microsoft.com/office/drawing/2014/main" id="{1B89B2F9-5F95-B840-BD00-2031A0C2C5DB}"/>
              </a:ext>
            </a:extLst>
          </p:cNvPr>
          <p:cNvSpPr>
            <a:spLocks noGrp="1"/>
          </p:cNvSpPr>
          <p:nvPr>
            <p:ph idx="4294967295"/>
          </p:nvPr>
        </p:nvSpPr>
        <p:spPr>
          <a:xfrm>
            <a:off x="152400" y="496093"/>
            <a:ext cx="8991600" cy="5865813"/>
          </a:xfrm>
        </p:spPr>
        <p:txBody>
          <a:bodyPr>
            <a:normAutofit/>
          </a:bodyPr>
          <a:lstStyle/>
          <a:p>
            <a:pPr marL="690372" indent="-571500">
              <a:buFont typeface="+mj-lt"/>
              <a:buAutoNum type="romanUcPeriod"/>
            </a:pPr>
            <a:r>
              <a:rPr lang="en-US" sz="2000" b="1" u="sng" dirty="0"/>
              <a:t>Message 4</a:t>
            </a:r>
            <a:r>
              <a:rPr lang="en-US" sz="2000" dirty="0"/>
              <a:t>: “Take comfort from the fact that God will destroy the nations that are your enemies and that you have a leader chosen by God” (2:20-23).</a:t>
            </a:r>
          </a:p>
        </p:txBody>
      </p:sp>
      <p:sp>
        <p:nvSpPr>
          <p:cNvPr id="4" name="TextBox 3">
            <a:extLst>
              <a:ext uri="{FF2B5EF4-FFF2-40B4-BE49-F238E27FC236}">
                <a16:creationId xmlns:a16="http://schemas.microsoft.com/office/drawing/2014/main" id="{FF32FC09-2509-1144-A144-1FB3CD1BC537}"/>
              </a:ext>
            </a:extLst>
          </p:cNvPr>
          <p:cNvSpPr txBox="1"/>
          <p:nvPr/>
        </p:nvSpPr>
        <p:spPr>
          <a:xfrm>
            <a:off x="228600" y="1202966"/>
            <a:ext cx="8686800" cy="2431435"/>
          </a:xfrm>
          <a:prstGeom prst="rect">
            <a:avLst/>
          </a:prstGeom>
          <a:noFill/>
          <a:ln w="57150">
            <a:solidFill>
              <a:srgbClr val="FFC000"/>
            </a:solidFill>
          </a:ln>
        </p:spPr>
        <p:txBody>
          <a:bodyPr wrap="square" rtlCol="0">
            <a:spAutoFit/>
          </a:bodyPr>
          <a:lstStyle/>
          <a:p>
            <a:r>
              <a:rPr lang="en-US" sz="1900" dirty="0"/>
              <a:t>“The word of the Lord came a second time to Haggai on the twenty-fourth day of the month, 21 “Speak to </a:t>
            </a:r>
            <a:r>
              <a:rPr lang="en-US" sz="1900" b="1" dirty="0"/>
              <a:t>Zerubbabel</a:t>
            </a:r>
            <a:r>
              <a:rPr lang="en-US" sz="1900" dirty="0"/>
              <a:t>, governor of Judah, saying, I am about to shake the heavens and the earth, 22 and to overthrow the throne of kingdoms. I am about to destroy the strength of the kingdoms of the nations, and overthrow the chariots and their riders. And the horses and their riders shall go down, every one by the sword of his brother. 23 On that day, declares the Lord of hosts, I will take you, O Zerubbabel my servant, the son of </a:t>
            </a:r>
            <a:r>
              <a:rPr lang="en-US" sz="1900" dirty="0" err="1"/>
              <a:t>Shealtiel</a:t>
            </a:r>
            <a:r>
              <a:rPr lang="en-US" sz="1900" dirty="0"/>
              <a:t>, declares the Lord, and make you like signet ring, for I have chosen you, declares the Lord of hosts.”.</a:t>
            </a:r>
          </a:p>
        </p:txBody>
      </p:sp>
      <p:sp>
        <p:nvSpPr>
          <p:cNvPr id="6" name="TextBox 5">
            <a:extLst>
              <a:ext uri="{FF2B5EF4-FFF2-40B4-BE49-F238E27FC236}">
                <a16:creationId xmlns:a16="http://schemas.microsoft.com/office/drawing/2014/main" id="{A8486F22-E68F-E244-A2DC-5D26A498F58D}"/>
              </a:ext>
            </a:extLst>
          </p:cNvPr>
          <p:cNvSpPr txBox="1"/>
          <p:nvPr/>
        </p:nvSpPr>
        <p:spPr>
          <a:xfrm>
            <a:off x="228600" y="3806921"/>
            <a:ext cx="8686800" cy="969496"/>
          </a:xfrm>
          <a:prstGeom prst="rect">
            <a:avLst/>
          </a:prstGeom>
          <a:solidFill>
            <a:srgbClr val="FFC000"/>
          </a:solidFill>
          <a:ln w="76200">
            <a:solidFill>
              <a:schemeClr val="tx1"/>
            </a:solidFill>
          </a:ln>
        </p:spPr>
        <p:txBody>
          <a:bodyPr wrap="square" rtlCol="0">
            <a:spAutoFit/>
          </a:bodyPr>
          <a:lstStyle/>
          <a:p>
            <a:r>
              <a:rPr lang="en-US" sz="1900" dirty="0"/>
              <a:t>This comes on the same day as the third oracle and is addressed to </a:t>
            </a:r>
            <a:r>
              <a:rPr lang="en-US" sz="1900" dirty="0" err="1"/>
              <a:t>Zerrubbabel</a:t>
            </a:r>
            <a:r>
              <a:rPr lang="en-US" sz="1900" dirty="0"/>
              <a:t> </a:t>
            </a:r>
            <a:r>
              <a:rPr lang="en-US" sz="1900" dirty="0" err="1"/>
              <a:t>promsing</a:t>
            </a:r>
            <a:r>
              <a:rPr lang="en-US" sz="1900" dirty="0"/>
              <a:t> divine protection while also assuring that the kingdoms of men will be overthrown (2:21-22; see Dan. 4:25, 32: Isa. 10:5-19).  </a:t>
            </a:r>
          </a:p>
        </p:txBody>
      </p:sp>
      <p:sp>
        <p:nvSpPr>
          <p:cNvPr id="7" name="TextBox 6">
            <a:extLst>
              <a:ext uri="{FF2B5EF4-FFF2-40B4-BE49-F238E27FC236}">
                <a16:creationId xmlns:a16="http://schemas.microsoft.com/office/drawing/2014/main" id="{B4B5D043-8FAA-184E-B112-3A09E67F8FCC}"/>
              </a:ext>
            </a:extLst>
          </p:cNvPr>
          <p:cNvSpPr txBox="1"/>
          <p:nvPr/>
        </p:nvSpPr>
        <p:spPr>
          <a:xfrm>
            <a:off x="228600" y="4906471"/>
            <a:ext cx="8686800" cy="1846659"/>
          </a:xfrm>
          <a:prstGeom prst="rect">
            <a:avLst/>
          </a:prstGeom>
          <a:solidFill>
            <a:srgbClr val="FFC000"/>
          </a:solidFill>
          <a:ln w="76200">
            <a:solidFill>
              <a:schemeClr val="tx1"/>
            </a:solidFill>
          </a:ln>
        </p:spPr>
        <p:txBody>
          <a:bodyPr wrap="square" rtlCol="0">
            <a:spAutoFit/>
          </a:bodyPr>
          <a:lstStyle/>
          <a:p>
            <a:r>
              <a:rPr lang="en-US" sz="1900" dirty="0"/>
              <a:t>The Messianic hope through Zerubbabel - And God says “for I have chosen you” (Messiah means anointed, chosen) . That as governor of Judah and descendant of David, Zerubbabel represents the Messianic hope that has been renewed and would be ultimately fulfilled with the coming of Jesus! -- Note:  With His exaltation to the right hand of God, Jesus began to rule the nations “with a rod of iron”, as Revelation vividly depicts - Re 1:5; 2:26-27; 3:21; 17:14    </a:t>
            </a:r>
          </a:p>
        </p:txBody>
      </p:sp>
      <p:sp>
        <p:nvSpPr>
          <p:cNvPr id="8" name="TextBox 7">
            <a:extLst>
              <a:ext uri="{FF2B5EF4-FFF2-40B4-BE49-F238E27FC236}">
                <a16:creationId xmlns:a16="http://schemas.microsoft.com/office/drawing/2014/main" id="{44E087C4-8527-B34E-853F-807485367BF5}"/>
              </a:ext>
            </a:extLst>
          </p:cNvPr>
          <p:cNvSpPr txBox="1"/>
          <p:nvPr/>
        </p:nvSpPr>
        <p:spPr>
          <a:xfrm>
            <a:off x="4800600" y="151053"/>
            <a:ext cx="4191000" cy="400110"/>
          </a:xfrm>
          <a:prstGeom prst="rect">
            <a:avLst/>
          </a:prstGeom>
          <a:noFill/>
          <a:ln w="76200">
            <a:solidFill>
              <a:srgbClr val="FFC000"/>
            </a:solidFill>
            <a:prstDash val="sysDot"/>
          </a:ln>
        </p:spPr>
        <p:txBody>
          <a:bodyPr wrap="square" rtlCol="0">
            <a:spAutoFit/>
          </a:bodyPr>
          <a:lstStyle/>
          <a:p>
            <a:r>
              <a:rPr lang="en-US" sz="2000" dirty="0"/>
              <a:t>Messages 2,3,4 - About three months </a:t>
            </a:r>
            <a:endParaRPr lang="en-US" sz="2400" dirty="0"/>
          </a:p>
        </p:txBody>
      </p:sp>
    </p:spTree>
    <p:extLst>
      <p:ext uri="{BB962C8B-B14F-4D97-AF65-F5344CB8AC3E}">
        <p14:creationId xmlns:p14="http://schemas.microsoft.com/office/powerpoint/2010/main" val="337871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A146C-6B1A-6A48-A507-5DB1BB44B84D}"/>
              </a:ext>
            </a:extLst>
          </p:cNvPr>
          <p:cNvSpPr>
            <a:spLocks noGrp="1"/>
          </p:cNvSpPr>
          <p:nvPr>
            <p:ph type="title"/>
          </p:nvPr>
        </p:nvSpPr>
        <p:spPr/>
        <p:txBody>
          <a:bodyPr/>
          <a:lstStyle/>
          <a:p>
            <a:r>
              <a:rPr lang="en-US" dirty="0"/>
              <a:t>The obstacles</a:t>
            </a:r>
          </a:p>
        </p:txBody>
      </p:sp>
      <p:sp>
        <p:nvSpPr>
          <p:cNvPr id="3" name="Content Placeholder 2">
            <a:extLst>
              <a:ext uri="{FF2B5EF4-FFF2-40B4-BE49-F238E27FC236}">
                <a16:creationId xmlns:a16="http://schemas.microsoft.com/office/drawing/2014/main" id="{82DA9665-9CF0-E24B-B5DF-760355B0ED1C}"/>
              </a:ext>
            </a:extLst>
          </p:cNvPr>
          <p:cNvSpPr>
            <a:spLocks noGrp="1"/>
          </p:cNvSpPr>
          <p:nvPr>
            <p:ph idx="1"/>
          </p:nvPr>
        </p:nvSpPr>
        <p:spPr>
          <a:xfrm>
            <a:off x="0" y="1408176"/>
            <a:ext cx="8915400" cy="4992625"/>
          </a:xfrm>
        </p:spPr>
        <p:txBody>
          <a:bodyPr>
            <a:normAutofit/>
          </a:bodyPr>
          <a:lstStyle/>
          <a:p>
            <a:pPr marL="576072" indent="-457200">
              <a:buFont typeface="+mj-lt"/>
              <a:buAutoNum type="arabicPeriod"/>
            </a:pPr>
            <a:r>
              <a:rPr lang="en-US" sz="2100" dirty="0"/>
              <a:t>The peoples thinking - “</a:t>
            </a:r>
            <a:r>
              <a:rPr lang="en-US" sz="2100" b="1" i="1" dirty="0"/>
              <a:t>These people say the time has not yet come </a:t>
            </a:r>
            <a:r>
              <a:rPr lang="en-US" sz="2100" dirty="0"/>
              <a:t>” (1:2)</a:t>
            </a:r>
          </a:p>
          <a:p>
            <a:pPr marL="576072" indent="-457200">
              <a:buFont typeface="+mj-lt"/>
              <a:buAutoNum type="arabicPeriod"/>
            </a:pPr>
            <a:r>
              <a:rPr lang="en-US" sz="2100" dirty="0"/>
              <a:t>The people’s discouragement - this temple is inferior: “</a:t>
            </a:r>
            <a:r>
              <a:rPr lang="en-US" sz="2100" b="1" i="1" dirty="0"/>
              <a:t>Who is left among you who saw this house in its former glory</a:t>
            </a:r>
            <a:r>
              <a:rPr lang="en-US" sz="2100" dirty="0"/>
              <a:t>?” (2:3)</a:t>
            </a:r>
          </a:p>
          <a:p>
            <a:pPr marL="576072" indent="-457200">
              <a:buFont typeface="+mj-lt"/>
              <a:buAutoNum type="arabicPeriod"/>
            </a:pPr>
            <a:r>
              <a:rPr lang="en-US" sz="2100" dirty="0"/>
              <a:t>The people’s unholiness - This nation is unclean: “</a:t>
            </a:r>
            <a:r>
              <a:rPr lang="en-US" sz="2100" b="1" i="1" dirty="0"/>
              <a:t>And what they offer there is unclean</a:t>
            </a:r>
            <a:r>
              <a:rPr lang="en-US" sz="2100" dirty="0"/>
              <a:t>” (2:12-14).  </a:t>
            </a:r>
          </a:p>
          <a:p>
            <a:pPr marL="576072" indent="-457200">
              <a:buFont typeface="+mj-lt"/>
              <a:buAutoNum type="arabicPeriod"/>
            </a:pPr>
            <a:r>
              <a:rPr lang="en-US" sz="2100" dirty="0"/>
              <a:t>The people’s doubt - what about the nations and our leader? “</a:t>
            </a:r>
            <a:r>
              <a:rPr lang="en-US" sz="2100" b="1" i="1" dirty="0"/>
              <a:t>On that day, declares the Lord of hosts, I will take you, O Zerubbabel my servant</a:t>
            </a:r>
            <a:r>
              <a:rPr lang="en-US" sz="2100" dirty="0"/>
              <a:t>” (2:20-23).  </a:t>
            </a:r>
          </a:p>
        </p:txBody>
      </p:sp>
      <p:sp>
        <p:nvSpPr>
          <p:cNvPr id="4" name="TextBox 3">
            <a:extLst>
              <a:ext uri="{FF2B5EF4-FFF2-40B4-BE49-F238E27FC236}">
                <a16:creationId xmlns:a16="http://schemas.microsoft.com/office/drawing/2014/main" id="{FF02F54B-1E93-0F42-A4FE-21137BD8B01F}"/>
              </a:ext>
            </a:extLst>
          </p:cNvPr>
          <p:cNvSpPr txBox="1"/>
          <p:nvPr/>
        </p:nvSpPr>
        <p:spPr>
          <a:xfrm>
            <a:off x="340179" y="4326439"/>
            <a:ext cx="5029200" cy="2246769"/>
          </a:xfrm>
          <a:prstGeom prst="rect">
            <a:avLst/>
          </a:prstGeom>
          <a:noFill/>
          <a:ln w="57150">
            <a:solidFill>
              <a:schemeClr val="accent1"/>
            </a:solidFill>
          </a:ln>
        </p:spPr>
        <p:txBody>
          <a:bodyPr wrap="square" rtlCol="0">
            <a:spAutoFit/>
          </a:bodyPr>
          <a:lstStyle/>
          <a:p>
            <a:r>
              <a:rPr lang="en-US" sz="2000" dirty="0"/>
              <a:t>The people were saying that the time was not right to build the temple (1:2); however, they had built their own homes.  Haggai says, put first things first.  God had sent a drought to get their attention -their crops were failing and their earnings were not meeting their needs (1:11)</a:t>
            </a:r>
            <a:endParaRPr lang="en-US" dirty="0"/>
          </a:p>
        </p:txBody>
      </p:sp>
      <p:sp>
        <p:nvSpPr>
          <p:cNvPr id="5" name="TextBox 4">
            <a:extLst>
              <a:ext uri="{FF2B5EF4-FFF2-40B4-BE49-F238E27FC236}">
                <a16:creationId xmlns:a16="http://schemas.microsoft.com/office/drawing/2014/main" id="{FEB53B0D-24A2-B346-9995-D0EF34B4D5DA}"/>
              </a:ext>
            </a:extLst>
          </p:cNvPr>
          <p:cNvSpPr txBox="1"/>
          <p:nvPr/>
        </p:nvSpPr>
        <p:spPr>
          <a:xfrm>
            <a:off x="5709557" y="4467251"/>
            <a:ext cx="3200400" cy="1933550"/>
          </a:xfrm>
          <a:prstGeom prst="rect">
            <a:avLst/>
          </a:prstGeom>
          <a:noFill/>
          <a:ln w="57150">
            <a:solidFill>
              <a:schemeClr val="accent1"/>
            </a:solidFill>
          </a:ln>
        </p:spPr>
        <p:txBody>
          <a:bodyPr wrap="square" rtlCol="0">
            <a:spAutoFit/>
          </a:bodyPr>
          <a:lstStyle/>
          <a:p>
            <a:r>
              <a:rPr lang="en-US" sz="2000" dirty="0"/>
              <a:t>The good news is that the people responded positively as they “</a:t>
            </a:r>
            <a:r>
              <a:rPr lang="en-US" sz="2000" b="1" i="1" dirty="0"/>
              <a:t>obeyed the voice of the Lord their God…and the people showed reverence for the Lord</a:t>
            </a:r>
            <a:r>
              <a:rPr lang="en-US" sz="2000" dirty="0"/>
              <a:t>” (1:12).</a:t>
            </a:r>
            <a:endParaRPr lang="en-US" dirty="0"/>
          </a:p>
        </p:txBody>
      </p:sp>
    </p:spTree>
    <p:extLst>
      <p:ext uri="{BB962C8B-B14F-4D97-AF65-F5344CB8AC3E}">
        <p14:creationId xmlns:p14="http://schemas.microsoft.com/office/powerpoint/2010/main" val="33215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00511-CC0D-C649-A61E-66F124EA8DA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C79988F-AF96-B84C-8B43-FE6497AED331}"/>
              </a:ext>
            </a:extLst>
          </p:cNvPr>
          <p:cNvSpPr>
            <a:spLocks noGrp="1"/>
          </p:cNvSpPr>
          <p:nvPr>
            <p:ph idx="1"/>
          </p:nvPr>
        </p:nvSpPr>
        <p:spPr>
          <a:xfrm>
            <a:off x="152400" y="1600199"/>
            <a:ext cx="8839200" cy="4800601"/>
          </a:xfrm>
        </p:spPr>
        <p:txBody>
          <a:bodyPr>
            <a:normAutofit/>
          </a:bodyPr>
          <a:lstStyle/>
          <a:p>
            <a:pPr marL="118872" indent="0">
              <a:buNone/>
            </a:pPr>
            <a:r>
              <a:rPr lang="en-US" sz="2400" dirty="0"/>
              <a:t>Haggai’s message was primarily designed to encourage Zerubbabel and the faithful remnant of Israel who had returned from Babylonian captivity…</a:t>
            </a:r>
          </a:p>
          <a:p>
            <a:pPr marL="576072" indent="-457200">
              <a:buFont typeface="+mj-lt"/>
              <a:buAutoNum type="alphaLcPeriod"/>
            </a:pPr>
            <a:r>
              <a:rPr lang="en-US" sz="2400" dirty="0"/>
              <a:t>To finish rebuilding the temple</a:t>
            </a:r>
          </a:p>
          <a:p>
            <a:pPr marL="576072" indent="-457200">
              <a:buAutoNum type="alphaLcPeriod" startAt="2"/>
            </a:pPr>
            <a:r>
              <a:rPr lang="en-US" sz="2400" dirty="0"/>
              <a:t>To do so in a manner that would honor and glorify God </a:t>
            </a:r>
          </a:p>
          <a:p>
            <a:pPr marL="576072" indent="-457200">
              <a:buAutoNum type="alphaLcPeriod" startAt="2"/>
            </a:pPr>
            <a:r>
              <a:rPr lang="en-US" sz="2400" dirty="0"/>
              <a:t>To look to the future with hope and promise.</a:t>
            </a:r>
            <a:endParaRPr lang="en-US" dirty="0"/>
          </a:p>
        </p:txBody>
      </p:sp>
      <p:sp>
        <p:nvSpPr>
          <p:cNvPr id="4" name="TextBox 3">
            <a:extLst>
              <a:ext uri="{FF2B5EF4-FFF2-40B4-BE49-F238E27FC236}">
                <a16:creationId xmlns:a16="http://schemas.microsoft.com/office/drawing/2014/main" id="{E94DDD50-5E48-A447-B532-42AF79D53875}"/>
              </a:ext>
            </a:extLst>
          </p:cNvPr>
          <p:cNvSpPr txBox="1"/>
          <p:nvPr/>
        </p:nvSpPr>
        <p:spPr>
          <a:xfrm>
            <a:off x="607613" y="4267200"/>
            <a:ext cx="8215711" cy="461665"/>
          </a:xfrm>
          <a:prstGeom prst="rect">
            <a:avLst/>
          </a:prstGeom>
          <a:noFill/>
        </p:spPr>
        <p:txBody>
          <a:bodyPr wrap="none" rtlCol="0">
            <a:spAutoFit/>
          </a:bodyPr>
          <a:lstStyle/>
          <a:p>
            <a:r>
              <a:rPr lang="en-US" sz="2400" b="1" dirty="0"/>
              <a:t>The Book is about prompt obedience - to put first things first!</a:t>
            </a:r>
          </a:p>
        </p:txBody>
      </p:sp>
    </p:spTree>
    <p:extLst>
      <p:ext uri="{BB962C8B-B14F-4D97-AF65-F5344CB8AC3E}">
        <p14:creationId xmlns:p14="http://schemas.microsoft.com/office/powerpoint/2010/main" val="395529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When Did They Prophecy?</a:t>
            </a:r>
          </a:p>
        </p:txBody>
      </p:sp>
      <p:sp>
        <p:nvSpPr>
          <p:cNvPr id="5" name="Text Placeholder 4"/>
          <p:cNvSpPr>
            <a:spLocks noGrp="1"/>
          </p:cNvSpPr>
          <p:nvPr>
            <p:ph type="body" idx="1"/>
          </p:nvPr>
        </p:nvSpPr>
        <p:spPr/>
        <p:txBody>
          <a:bodyPr/>
          <a:lstStyle/>
          <a:p>
            <a:r>
              <a:rPr lang="en-US"/>
              <a:t>Canonical Order</a:t>
            </a:r>
          </a:p>
        </p:txBody>
      </p:sp>
      <p:sp>
        <p:nvSpPr>
          <p:cNvPr id="6" name="Content Placeholder 5"/>
          <p:cNvSpPr>
            <a:spLocks noGrp="1"/>
          </p:cNvSpPr>
          <p:nvPr>
            <p:ph sz="half" idx="2"/>
          </p:nvPr>
        </p:nvSpPr>
        <p:spPr/>
        <p:txBody>
          <a:bodyPr>
            <a:normAutofit fontScale="92500" lnSpcReduction="10000"/>
          </a:bodyPr>
          <a:lstStyle/>
          <a:p>
            <a:pPr marL="576072" indent="-457200">
              <a:buFont typeface="+mj-lt"/>
              <a:buAutoNum type="arabicPeriod"/>
            </a:pPr>
            <a:r>
              <a:rPr lang="en-US" dirty="0"/>
              <a:t>Hosea</a:t>
            </a:r>
          </a:p>
          <a:p>
            <a:pPr marL="576072" indent="-457200">
              <a:buFont typeface="+mj-lt"/>
              <a:buAutoNum type="arabicPeriod"/>
            </a:pPr>
            <a:r>
              <a:rPr lang="en-US" dirty="0"/>
              <a:t>Joel</a:t>
            </a:r>
          </a:p>
          <a:p>
            <a:pPr marL="576072" indent="-457200">
              <a:buFont typeface="+mj-lt"/>
              <a:buAutoNum type="arabicPeriod"/>
            </a:pPr>
            <a:r>
              <a:rPr lang="en-US" dirty="0"/>
              <a:t>Amos</a:t>
            </a:r>
          </a:p>
          <a:p>
            <a:pPr marL="576072" indent="-457200">
              <a:buFont typeface="+mj-lt"/>
              <a:buAutoNum type="arabicPeriod"/>
            </a:pPr>
            <a:r>
              <a:rPr lang="en-US" dirty="0"/>
              <a:t>Obadiah</a:t>
            </a:r>
          </a:p>
          <a:p>
            <a:pPr marL="576072" indent="-457200">
              <a:buFont typeface="+mj-lt"/>
              <a:buAutoNum type="arabicPeriod"/>
            </a:pPr>
            <a:r>
              <a:rPr lang="en-US" dirty="0"/>
              <a:t>Jonah</a:t>
            </a:r>
          </a:p>
          <a:p>
            <a:pPr marL="576072" indent="-457200">
              <a:buFont typeface="+mj-lt"/>
              <a:buAutoNum type="arabicPeriod"/>
            </a:pPr>
            <a:r>
              <a:rPr lang="en-US" dirty="0"/>
              <a:t>Micah</a:t>
            </a:r>
          </a:p>
          <a:p>
            <a:pPr marL="576072" indent="-457200">
              <a:buFont typeface="+mj-lt"/>
              <a:buAutoNum type="arabicPeriod"/>
            </a:pPr>
            <a:r>
              <a:rPr lang="en-US" dirty="0"/>
              <a:t>Nahum</a:t>
            </a:r>
          </a:p>
          <a:p>
            <a:pPr marL="576072" indent="-457200">
              <a:buFont typeface="+mj-lt"/>
              <a:buAutoNum type="arabicPeriod"/>
            </a:pPr>
            <a:r>
              <a:rPr lang="en-US" dirty="0"/>
              <a:t>Habakkuk</a:t>
            </a:r>
          </a:p>
          <a:p>
            <a:pPr marL="576072" indent="-457200">
              <a:buFont typeface="+mj-lt"/>
              <a:buAutoNum type="arabicPeriod"/>
            </a:pPr>
            <a:r>
              <a:rPr lang="en-US" dirty="0"/>
              <a:t>Zephaniah</a:t>
            </a:r>
          </a:p>
          <a:p>
            <a:pPr marL="576072" indent="-457200">
              <a:buFont typeface="+mj-lt"/>
              <a:buAutoNum type="arabicPeriod"/>
            </a:pPr>
            <a:r>
              <a:rPr lang="en-US" b="1" dirty="0"/>
              <a:t>Haggai</a:t>
            </a:r>
          </a:p>
          <a:p>
            <a:pPr marL="576072" indent="-457200">
              <a:buFont typeface="+mj-lt"/>
              <a:buAutoNum type="arabicPeriod"/>
            </a:pPr>
            <a:r>
              <a:rPr lang="en-US" dirty="0"/>
              <a:t>Zechariah</a:t>
            </a:r>
          </a:p>
          <a:p>
            <a:pPr marL="576072" indent="-457200">
              <a:buFont typeface="+mj-lt"/>
              <a:buAutoNum type="arabicPeriod"/>
            </a:pPr>
            <a:r>
              <a:rPr lang="en-US" dirty="0"/>
              <a:t>Malachi</a:t>
            </a:r>
          </a:p>
        </p:txBody>
      </p:sp>
      <p:sp>
        <p:nvSpPr>
          <p:cNvPr id="7" name="Text Placeholder 6"/>
          <p:cNvSpPr>
            <a:spLocks noGrp="1"/>
          </p:cNvSpPr>
          <p:nvPr>
            <p:ph type="body" sz="quarter" idx="3"/>
          </p:nvPr>
        </p:nvSpPr>
        <p:spPr/>
        <p:txBody>
          <a:bodyPr/>
          <a:lstStyle/>
          <a:p>
            <a:r>
              <a:rPr lang="en-US"/>
              <a:t>Chronological order</a:t>
            </a:r>
          </a:p>
        </p:txBody>
      </p:sp>
      <p:sp>
        <p:nvSpPr>
          <p:cNvPr id="8" name="Content Placeholder 7"/>
          <p:cNvSpPr>
            <a:spLocks noGrp="1"/>
          </p:cNvSpPr>
          <p:nvPr>
            <p:ph sz="quarter" idx="4"/>
          </p:nvPr>
        </p:nvSpPr>
        <p:spPr/>
        <p:txBody>
          <a:bodyPr>
            <a:normAutofit fontScale="92500" lnSpcReduction="10000"/>
          </a:bodyPr>
          <a:lstStyle/>
          <a:p>
            <a:pPr marL="576072" indent="-457200">
              <a:buFont typeface="+mj-lt"/>
              <a:buAutoNum type="arabicPeriod"/>
            </a:pPr>
            <a:r>
              <a:rPr lang="en-US" dirty="0"/>
              <a:t>Obadiah</a:t>
            </a:r>
          </a:p>
          <a:p>
            <a:pPr marL="576072" indent="-457200">
              <a:buFont typeface="+mj-lt"/>
              <a:buAutoNum type="arabicPeriod"/>
            </a:pPr>
            <a:r>
              <a:rPr lang="en-US" dirty="0"/>
              <a:t>Joel</a:t>
            </a:r>
          </a:p>
          <a:p>
            <a:pPr marL="576072" indent="-457200">
              <a:buFont typeface="+mj-lt"/>
              <a:buAutoNum type="arabicPeriod"/>
            </a:pPr>
            <a:r>
              <a:rPr lang="en-US" dirty="0"/>
              <a:t>Jonah</a:t>
            </a:r>
          </a:p>
          <a:p>
            <a:pPr marL="576072" indent="-457200">
              <a:buFont typeface="+mj-lt"/>
              <a:buAutoNum type="arabicPeriod"/>
            </a:pPr>
            <a:r>
              <a:rPr lang="en-US" dirty="0"/>
              <a:t>Amos</a:t>
            </a:r>
          </a:p>
          <a:p>
            <a:pPr marL="576072" indent="-457200">
              <a:buFont typeface="+mj-lt"/>
              <a:buAutoNum type="arabicPeriod"/>
            </a:pPr>
            <a:r>
              <a:rPr lang="en-US" dirty="0"/>
              <a:t>Hosea</a:t>
            </a:r>
          </a:p>
          <a:p>
            <a:pPr marL="576072" indent="-457200">
              <a:buFont typeface="+mj-lt"/>
              <a:buAutoNum type="arabicPeriod"/>
            </a:pPr>
            <a:r>
              <a:rPr lang="en-US" dirty="0"/>
              <a:t>Micah</a:t>
            </a:r>
          </a:p>
          <a:p>
            <a:pPr marL="576072" indent="-457200">
              <a:buFont typeface="+mj-lt"/>
              <a:buAutoNum type="arabicPeriod"/>
            </a:pPr>
            <a:r>
              <a:rPr lang="en-US" dirty="0"/>
              <a:t>Nahum</a:t>
            </a:r>
          </a:p>
          <a:p>
            <a:pPr marL="576072" indent="-457200">
              <a:buFont typeface="+mj-lt"/>
              <a:buAutoNum type="arabicPeriod"/>
            </a:pPr>
            <a:r>
              <a:rPr lang="en-US" dirty="0"/>
              <a:t>Zephaniah</a:t>
            </a:r>
          </a:p>
          <a:p>
            <a:pPr marL="576072" indent="-457200">
              <a:buFont typeface="+mj-lt"/>
              <a:buAutoNum type="arabicPeriod"/>
            </a:pPr>
            <a:r>
              <a:rPr lang="en-US" dirty="0"/>
              <a:t>Habakkuk</a:t>
            </a:r>
          </a:p>
          <a:p>
            <a:pPr marL="576072" indent="-457200">
              <a:buFont typeface="+mj-lt"/>
              <a:buAutoNum type="arabicPeriod"/>
            </a:pPr>
            <a:r>
              <a:rPr lang="en-US" b="1" dirty="0"/>
              <a:t>Haggai</a:t>
            </a:r>
          </a:p>
          <a:p>
            <a:pPr marL="576072" indent="-457200">
              <a:buFont typeface="+mj-lt"/>
              <a:buAutoNum type="arabicPeriod"/>
            </a:pPr>
            <a:r>
              <a:rPr lang="en-US" dirty="0"/>
              <a:t>Zechariah</a:t>
            </a:r>
          </a:p>
          <a:p>
            <a:pPr marL="576072" indent="-457200">
              <a:buFont typeface="+mj-lt"/>
              <a:buAutoNum type="arabicPeriod"/>
            </a:pPr>
            <a:r>
              <a:rPr lang="en-US" dirty="0"/>
              <a:t>Malachi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601271883"/>
              </p:ext>
            </p:extLst>
          </p:nvPr>
        </p:nvGraphicFramePr>
        <p:xfrm>
          <a:off x="0" y="0"/>
          <a:ext cx="9212267" cy="7069590"/>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tx2">
                        <a:lumMod val="20000"/>
                        <a:lumOff val="80000"/>
                      </a:schemeClr>
                    </a:solidFill>
                  </a:tcPr>
                </a:tc>
                <a:tc>
                  <a:txBody>
                    <a:bodyPr/>
                    <a:lstStyle/>
                    <a:p>
                      <a:r>
                        <a:rPr lang="en-US" sz="1300" b="1" dirty="0"/>
                        <a:t>1 Sa. 9-1 Ki. 11; 1 Chr. 10, 2 Chr. 9</a:t>
                      </a:r>
                    </a:p>
                  </a:txBody>
                  <a:tcPr marL="68580" marR="68580" marT="34290" marB="34290">
                    <a:solidFill>
                      <a:schemeClr val="tx2">
                        <a:lumMod val="20000"/>
                        <a:lumOff val="80000"/>
                      </a:schemeClr>
                    </a:solidFill>
                  </a:tcPr>
                </a:tc>
                <a:tc>
                  <a:txBody>
                    <a:bodyPr/>
                    <a:lstStyle/>
                    <a:p>
                      <a:pPr algn="ctr"/>
                      <a:r>
                        <a:rPr lang="en-US" sz="1300" b="1" dirty="0"/>
                        <a:t>120</a:t>
                      </a:r>
                    </a:p>
                  </a:txBody>
                  <a:tcPr marL="68580" marR="68580" marT="34290" marB="34290">
                    <a:solidFill>
                      <a:schemeClr val="tx2">
                        <a:lumMod val="20000"/>
                        <a:lumOff val="80000"/>
                      </a:schemeClr>
                    </a:solidFill>
                  </a:tcPr>
                </a:tc>
                <a:tc>
                  <a:txBody>
                    <a:bodyPr/>
                    <a:lstStyle/>
                    <a:p>
                      <a:r>
                        <a:rPr lang="en-US" sz="1300" b="1" dirty="0"/>
                        <a:t>David</a:t>
                      </a:r>
                    </a:p>
                  </a:txBody>
                  <a:tcPr marL="68580" marR="68580" marT="34290" marB="34290">
                    <a:solidFill>
                      <a:schemeClr val="tx2">
                        <a:lumMod val="20000"/>
                        <a:lumOff val="80000"/>
                      </a:schemeClr>
                    </a:solidFill>
                  </a:tcPr>
                </a:tc>
                <a:extLst>
                  <a:ext uri="{0D108BD9-81ED-4DB2-BD59-A6C34878D82A}">
                    <a16:rowId xmlns:a16="http://schemas.microsoft.com/office/drawing/2014/main" val="10008"/>
                  </a:ext>
                </a:extLst>
              </a:tr>
              <a:tr h="385499">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tx2">
                        <a:lumMod val="20000"/>
                        <a:lumOff val="80000"/>
                      </a:schemeClr>
                    </a:solidFill>
                  </a:tcPr>
                </a:tc>
                <a:tc>
                  <a:txBody>
                    <a:bodyPr/>
                    <a:lstStyle/>
                    <a:p>
                      <a:r>
                        <a:rPr lang="en-US" sz="1300" b="1" dirty="0"/>
                        <a:t>1 Ki. 12-2 Ki. 20; 2 Chr. 10-32</a:t>
                      </a:r>
                    </a:p>
                  </a:txBody>
                  <a:tcPr marL="68580" marR="68580" marT="34290" marB="34290">
                    <a:solidFill>
                      <a:schemeClr val="tx2">
                        <a:lumMod val="20000"/>
                        <a:lumOff val="80000"/>
                      </a:schemeClr>
                    </a:solidFill>
                  </a:tcPr>
                </a:tc>
                <a:tc>
                  <a:txBody>
                    <a:bodyPr/>
                    <a:lstStyle/>
                    <a:p>
                      <a:pPr algn="ctr"/>
                      <a:r>
                        <a:rPr lang="en-US" sz="1300" b="1" dirty="0"/>
                        <a:t>253</a:t>
                      </a:r>
                    </a:p>
                  </a:txBody>
                  <a:tcPr marL="68580" marR="68580" marT="34290" marB="34290">
                    <a:solidFill>
                      <a:schemeClr val="tx2">
                        <a:lumMod val="20000"/>
                        <a:lumOff val="80000"/>
                      </a:schemeClr>
                    </a:solidFill>
                  </a:tcPr>
                </a:tc>
                <a:tc>
                  <a:txBody>
                    <a:bodyPr/>
                    <a:lstStyle/>
                    <a:p>
                      <a:r>
                        <a:rPr lang="en-US" sz="1300" b="1" dirty="0"/>
                        <a:t>Elijah</a:t>
                      </a:r>
                    </a:p>
                  </a:txBody>
                  <a:tcPr marL="68580" marR="68580" marT="34290" marB="34290">
                    <a:solidFill>
                      <a:schemeClr val="tx2">
                        <a:lumMod val="20000"/>
                        <a:lumOff val="80000"/>
                      </a:schemeClr>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tx2">
                        <a:lumMod val="20000"/>
                        <a:lumOff val="80000"/>
                      </a:schemeClr>
                    </a:solidFill>
                  </a:tcPr>
                </a:tc>
                <a:tc>
                  <a:txBody>
                    <a:bodyPr/>
                    <a:lstStyle/>
                    <a:p>
                      <a:r>
                        <a:rPr lang="en-US" sz="1300" b="1" dirty="0"/>
                        <a:t>2 Ki. 21-25; 2 Chr. 10-32</a:t>
                      </a:r>
                    </a:p>
                  </a:txBody>
                  <a:tcPr marL="68580" marR="68580" marT="34290" marB="34290">
                    <a:solidFill>
                      <a:schemeClr val="tx2">
                        <a:lumMod val="20000"/>
                        <a:lumOff val="80000"/>
                      </a:schemeClr>
                    </a:solidFill>
                  </a:tcPr>
                </a:tc>
                <a:tc>
                  <a:txBody>
                    <a:bodyPr/>
                    <a:lstStyle/>
                    <a:p>
                      <a:pPr algn="ctr"/>
                      <a:r>
                        <a:rPr lang="en-US" sz="1300" b="1" dirty="0"/>
                        <a:t>125</a:t>
                      </a:r>
                    </a:p>
                  </a:txBody>
                  <a:tcPr marL="68580" marR="68580" marT="34290" marB="34290">
                    <a:solidFill>
                      <a:schemeClr val="tx2">
                        <a:lumMod val="20000"/>
                        <a:lumOff val="80000"/>
                      </a:schemeClr>
                    </a:solidFill>
                  </a:tcPr>
                </a:tc>
                <a:tc>
                  <a:txBody>
                    <a:bodyPr/>
                    <a:lstStyle/>
                    <a:p>
                      <a:r>
                        <a:rPr lang="en-US" sz="1300" b="1" dirty="0"/>
                        <a:t>Josiah</a:t>
                      </a:r>
                    </a:p>
                  </a:txBody>
                  <a:tcPr marL="68580" marR="68580" marT="34290" marB="34290">
                    <a:solidFill>
                      <a:schemeClr val="tx2">
                        <a:lumMod val="20000"/>
                        <a:lumOff val="80000"/>
                      </a:schemeClr>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rgbClr val="FFFF00"/>
                    </a:solidFill>
                  </a:tcPr>
                </a:tc>
                <a:tc>
                  <a:txBody>
                    <a:bodyPr/>
                    <a:lstStyle/>
                    <a:p>
                      <a:r>
                        <a:rPr lang="en-US" sz="1300" b="1" dirty="0"/>
                        <a:t>Ezra, Nehemiah</a:t>
                      </a:r>
                    </a:p>
                  </a:txBody>
                  <a:tcPr marL="68580" marR="68580" marT="34290" marB="34290">
                    <a:solidFill>
                      <a:srgbClr val="FFFF00"/>
                    </a:solidFill>
                  </a:tcPr>
                </a:tc>
                <a:tc>
                  <a:txBody>
                    <a:bodyPr/>
                    <a:lstStyle/>
                    <a:p>
                      <a:pPr algn="ctr"/>
                      <a:r>
                        <a:rPr lang="en-US" sz="1300" b="1" dirty="0"/>
                        <a:t>92</a:t>
                      </a:r>
                    </a:p>
                  </a:txBody>
                  <a:tcPr marL="68580" marR="68580" marT="34290" marB="34290">
                    <a:solidFill>
                      <a:srgbClr val="FFFF00"/>
                    </a:solidFill>
                  </a:tcPr>
                </a:tc>
                <a:tc>
                  <a:txBody>
                    <a:bodyPr/>
                    <a:lstStyle/>
                    <a:p>
                      <a:r>
                        <a:rPr lang="en-US" sz="1300" b="1" dirty="0"/>
                        <a:t>Ezra</a:t>
                      </a:r>
                    </a:p>
                  </a:txBody>
                  <a:tcPr marL="68580" marR="68580" marT="34290" marB="34290">
                    <a:solidFill>
                      <a:srgbClr val="FFFF00"/>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a:t>
                      </a:r>
                      <a:r>
                        <a:rPr lang="en-US" sz="1300" b="1" dirty="0" err="1"/>
                        <a:t>Maccabe</a:t>
                      </a:r>
                      <a:endParaRPr lang="en-US" sz="1300" b="1" dirty="0"/>
                    </a:p>
                  </a:txBody>
                  <a:tcPr marL="68580" marR="68580" marT="34290" marB="34290">
                    <a:solidFill>
                      <a:schemeClr val="bg2"/>
                    </a:solidFill>
                  </a:tcPr>
                </a:tc>
                <a:extLst>
                  <a:ext uri="{0D108BD9-81ED-4DB2-BD59-A6C34878D82A}">
                    <a16:rowId xmlns:a16="http://schemas.microsoft.com/office/drawing/2014/main" val="10013"/>
                  </a:ext>
                </a:extLst>
              </a:tr>
              <a:tr h="363673">
                <a:tc>
                  <a:txBody>
                    <a:bodyPr/>
                    <a:lstStyle/>
                    <a:p>
                      <a:r>
                        <a:rPr lang="en-US" sz="1300" b="1"/>
                        <a:t>Life of Christ</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birth of Jesus to ascension</a:t>
                      </a:r>
                    </a:p>
                  </a:txBody>
                  <a:tcPr marL="68580" marR="68580" marT="34290" marB="34290">
                    <a:solidFill>
                      <a:schemeClr val="bg2"/>
                    </a:solidFill>
                  </a:tcPr>
                </a:tc>
                <a:tc>
                  <a:txBody>
                    <a:bodyPr/>
                    <a:lstStyle/>
                    <a:p>
                      <a:r>
                        <a:rPr lang="en-US" sz="1300" b="1"/>
                        <a:t>Mt-Jhn 21; Acts1</a:t>
                      </a:r>
                    </a:p>
                  </a:txBody>
                  <a:tcPr marL="68580" marR="68580" marT="34290" marB="34290">
                    <a:solidFill>
                      <a:schemeClr val="bg2"/>
                    </a:solidFill>
                  </a:tcPr>
                </a:tc>
                <a:tc>
                  <a:txBody>
                    <a:bodyPr/>
                    <a:lstStyle/>
                    <a:p>
                      <a:pPr algn="ctr"/>
                      <a:r>
                        <a:rPr lang="en-US" sz="1300" b="1"/>
                        <a:t>34</a:t>
                      </a:r>
                    </a:p>
                  </a:txBody>
                  <a:tcPr marL="68580" marR="68580" marT="34290" marB="34290">
                    <a:solidFill>
                      <a:schemeClr val="bg2"/>
                    </a:solidFill>
                  </a:tcPr>
                </a:tc>
                <a:tc>
                  <a:txBody>
                    <a:bodyPr/>
                    <a:lstStyle/>
                    <a:p>
                      <a:r>
                        <a:rPr lang="en-US" sz="1300" b="1"/>
                        <a:t>Jesus</a:t>
                      </a:r>
                    </a:p>
                  </a:txBody>
                  <a:tcPr marL="68580" marR="68580" marT="34290" marB="34290">
                    <a:solidFill>
                      <a:schemeClr val="bg2"/>
                    </a:solidFill>
                  </a:tcPr>
                </a:tc>
                <a:extLst>
                  <a:ext uri="{0D108BD9-81ED-4DB2-BD59-A6C34878D82A}">
                    <a16:rowId xmlns:a16="http://schemas.microsoft.com/office/drawing/2014/main" val="10014"/>
                  </a:ext>
                </a:extLst>
              </a:tr>
              <a:tr h="498817">
                <a:tc>
                  <a:txBody>
                    <a:bodyPr/>
                    <a:lstStyle/>
                    <a:p>
                      <a:r>
                        <a:rPr lang="en-US" sz="1300" b="1"/>
                        <a:t>The Church</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ascension to death of Paul (96 AD approx.)</a:t>
                      </a:r>
                    </a:p>
                  </a:txBody>
                  <a:tcPr marL="68580" marR="68580" marT="34290" marB="34290">
                    <a:solidFill>
                      <a:schemeClr val="bg2"/>
                    </a:solidFill>
                  </a:tcPr>
                </a:tc>
                <a:tc>
                  <a:txBody>
                    <a:bodyPr/>
                    <a:lstStyle/>
                    <a:p>
                      <a:r>
                        <a:rPr lang="en-US" sz="1300" b="1"/>
                        <a:t>Acts 2-Revelation</a:t>
                      </a:r>
                    </a:p>
                  </a:txBody>
                  <a:tcPr marL="68580" marR="68580" marT="34290" marB="34290">
                    <a:solidFill>
                      <a:schemeClr val="bg2"/>
                    </a:solidFill>
                  </a:tcPr>
                </a:tc>
                <a:tc>
                  <a:txBody>
                    <a:bodyPr/>
                    <a:lstStyle/>
                    <a:p>
                      <a:pPr algn="ctr"/>
                      <a:r>
                        <a:rPr lang="en-US" sz="1300" b="1"/>
                        <a:t>70</a:t>
                      </a:r>
                    </a:p>
                  </a:txBody>
                  <a:tcPr marL="68580" marR="68580" marT="34290" marB="34290">
                    <a:solidFill>
                      <a:schemeClr val="bg2"/>
                    </a:solidFill>
                  </a:tcPr>
                </a:tc>
                <a:tc>
                  <a:txBody>
                    <a:bodyPr/>
                    <a:lstStyle/>
                    <a:p>
                      <a:r>
                        <a:rPr lang="en-US" sz="1300" b="1" dirty="0"/>
                        <a:t>Paul</a:t>
                      </a:r>
                    </a:p>
                  </a:txBody>
                  <a:tcPr marL="68580" marR="68580" marT="34290" marB="34290">
                    <a:solidFill>
                      <a:schemeClr val="bg2"/>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144000" cy="1408176"/>
          </a:xfrm>
        </p:spPr>
        <p:txBody>
          <a:bodyPr>
            <a:normAutofit/>
          </a:bodyPr>
          <a:lstStyle/>
          <a:p>
            <a:r>
              <a:rPr lang="en-US" sz="3000" dirty="0">
                <a:latin typeface="Abadi MT Condensed Extra Bold" charset="0"/>
                <a:ea typeface="Abadi MT Condensed Extra Bold" charset="0"/>
                <a:cs typeface="Abadi MT Condensed Extra Bold" charset="0"/>
              </a:rPr>
              <a:t>Chronology of Persian Kings Related to the Old Testament</a:t>
            </a:r>
          </a:p>
        </p:txBody>
      </p:sp>
      <p:graphicFrame>
        <p:nvGraphicFramePr>
          <p:cNvPr id="6" name="Table 5"/>
          <p:cNvGraphicFramePr>
            <a:graphicFrameLocks noGrp="1"/>
          </p:cNvGraphicFramePr>
          <p:nvPr>
            <p:extLst>
              <p:ext uri="{D42A27DB-BD31-4B8C-83A1-F6EECF244321}">
                <p14:modId xmlns:p14="http://schemas.microsoft.com/office/powerpoint/2010/main" val="502415466"/>
              </p:ext>
            </p:extLst>
          </p:nvPr>
        </p:nvGraphicFramePr>
        <p:xfrm>
          <a:off x="0" y="1408174"/>
          <a:ext cx="9144000" cy="5606324"/>
        </p:xfrm>
        <a:graphic>
          <a:graphicData uri="http://schemas.openxmlformats.org/drawingml/2006/table">
            <a:tbl>
              <a:tblPr firstRow="1" bandRow="1">
                <a:tableStyleId>{5C22544A-7EE6-4342-B048-85BDC9FD1C3A}</a:tableStyleId>
              </a:tblPr>
              <a:tblGrid>
                <a:gridCol w="2266950">
                  <a:extLst>
                    <a:ext uri="{9D8B030D-6E8A-4147-A177-3AD203B41FA5}">
                      <a16:colId xmlns:a16="http://schemas.microsoft.com/office/drawing/2014/main" val="20000"/>
                    </a:ext>
                  </a:extLst>
                </a:gridCol>
                <a:gridCol w="184785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590800">
                  <a:extLst>
                    <a:ext uri="{9D8B030D-6E8A-4147-A177-3AD203B41FA5}">
                      <a16:colId xmlns:a16="http://schemas.microsoft.com/office/drawing/2014/main" val="20003"/>
                    </a:ext>
                  </a:extLst>
                </a:gridCol>
              </a:tblGrid>
              <a:tr h="822960">
                <a:tc>
                  <a:txBody>
                    <a:bodyPr/>
                    <a:lstStyle/>
                    <a:p>
                      <a:pPr algn="ctr"/>
                      <a:r>
                        <a:rPr lang="en-US" sz="2400" b="1" dirty="0">
                          <a:solidFill>
                            <a:schemeClr val="tx1"/>
                          </a:solidFill>
                        </a:rPr>
                        <a:t>King</a:t>
                      </a:r>
                    </a:p>
                  </a:txBody>
                  <a:tcPr/>
                </a:tc>
                <a:tc>
                  <a:txBody>
                    <a:bodyPr/>
                    <a:lstStyle/>
                    <a:p>
                      <a:pPr algn="ctr"/>
                      <a:r>
                        <a:rPr lang="en-US" sz="2400" dirty="0">
                          <a:solidFill>
                            <a:schemeClr val="tx1"/>
                          </a:solidFill>
                        </a:rPr>
                        <a:t>Dates</a:t>
                      </a:r>
                    </a:p>
                    <a:p>
                      <a:pPr algn="ctr"/>
                      <a:r>
                        <a:rPr lang="en-US" sz="2400" b="0" dirty="0">
                          <a:solidFill>
                            <a:schemeClr val="tx1"/>
                          </a:solidFill>
                        </a:rPr>
                        <a:t>(All B.C.)</a:t>
                      </a:r>
                    </a:p>
                  </a:txBody>
                  <a:tcPr/>
                </a:tc>
                <a:tc>
                  <a:txBody>
                    <a:bodyPr/>
                    <a:lstStyle/>
                    <a:p>
                      <a:pPr algn="ctr"/>
                      <a:r>
                        <a:rPr lang="en-US" sz="2400" dirty="0">
                          <a:solidFill>
                            <a:schemeClr val="tx1"/>
                          </a:solidFill>
                        </a:rPr>
                        <a:t>Chapters in Ezra</a:t>
                      </a:r>
                    </a:p>
                  </a:txBody>
                  <a:tcPr/>
                </a:tc>
                <a:tc>
                  <a:txBody>
                    <a:bodyPr/>
                    <a:lstStyle/>
                    <a:p>
                      <a:pPr algn="ctr"/>
                      <a:r>
                        <a:rPr lang="en-US" sz="2400" dirty="0">
                          <a:solidFill>
                            <a:schemeClr val="tx1"/>
                          </a:solidFill>
                        </a:rPr>
                        <a:t>Other Books</a:t>
                      </a:r>
                    </a:p>
                  </a:txBody>
                  <a:tcPr/>
                </a:tc>
                <a:extLst>
                  <a:ext uri="{0D108BD9-81ED-4DB2-BD59-A6C34878D82A}">
                    <a16:rowId xmlns:a16="http://schemas.microsoft.com/office/drawing/2014/main" val="10000"/>
                  </a:ext>
                </a:extLst>
              </a:tr>
              <a:tr h="670061">
                <a:tc>
                  <a:txBody>
                    <a:bodyPr/>
                    <a:lstStyle/>
                    <a:p>
                      <a:r>
                        <a:rPr lang="en-US" sz="2000" b="1" dirty="0"/>
                        <a:t>Cyrus</a:t>
                      </a:r>
                    </a:p>
                  </a:txBody>
                  <a:tcPr/>
                </a:tc>
                <a:tc>
                  <a:txBody>
                    <a:bodyPr/>
                    <a:lstStyle/>
                    <a:p>
                      <a:r>
                        <a:rPr lang="en-US" sz="2400" b="1" dirty="0"/>
                        <a:t>538-530</a:t>
                      </a:r>
                    </a:p>
                  </a:txBody>
                  <a:tcPr/>
                </a:tc>
                <a:tc>
                  <a:txBody>
                    <a:bodyPr/>
                    <a:lstStyle/>
                    <a:p>
                      <a:r>
                        <a:rPr lang="en-US" sz="2400" b="1" dirty="0"/>
                        <a:t>1:1-4:5</a:t>
                      </a:r>
                    </a:p>
                  </a:txBody>
                  <a:tcPr/>
                </a:tc>
                <a:tc>
                  <a:txBody>
                    <a:bodyPr/>
                    <a:lstStyle/>
                    <a:p>
                      <a:r>
                        <a:rPr lang="en-US" sz="2000" b="1" dirty="0"/>
                        <a:t>2 Chr. 29:22</a:t>
                      </a:r>
                    </a:p>
                  </a:txBody>
                  <a:tcPr/>
                </a:tc>
                <a:extLst>
                  <a:ext uri="{0D108BD9-81ED-4DB2-BD59-A6C34878D82A}">
                    <a16:rowId xmlns:a16="http://schemas.microsoft.com/office/drawing/2014/main" val="10001"/>
                  </a:ext>
                </a:extLst>
              </a:tr>
              <a:tr h="670061">
                <a:tc>
                  <a:txBody>
                    <a:bodyPr/>
                    <a:lstStyle/>
                    <a:p>
                      <a:r>
                        <a:rPr lang="en-US" sz="2000" b="1" dirty="0"/>
                        <a:t>Cambyses</a:t>
                      </a:r>
                    </a:p>
                  </a:txBody>
                  <a:tcPr/>
                </a:tc>
                <a:tc>
                  <a:txBody>
                    <a:bodyPr/>
                    <a:lstStyle/>
                    <a:p>
                      <a:r>
                        <a:rPr lang="en-US" sz="2400" b="1" dirty="0"/>
                        <a:t>530-522</a:t>
                      </a:r>
                    </a:p>
                  </a:txBody>
                  <a:tcPr/>
                </a:tc>
                <a:tc>
                  <a:txBody>
                    <a:bodyPr/>
                    <a:lstStyle/>
                    <a:p>
                      <a:endParaRPr lang="en-US" sz="2400" b="1" dirty="0"/>
                    </a:p>
                  </a:txBody>
                  <a:tcPr/>
                </a:tc>
                <a:tc>
                  <a:txBody>
                    <a:bodyPr/>
                    <a:lstStyle/>
                    <a:p>
                      <a:endParaRPr lang="en-US" dirty="0"/>
                    </a:p>
                  </a:txBody>
                  <a:tcPr/>
                </a:tc>
                <a:extLst>
                  <a:ext uri="{0D108BD9-81ED-4DB2-BD59-A6C34878D82A}">
                    <a16:rowId xmlns:a16="http://schemas.microsoft.com/office/drawing/2014/main" val="10002"/>
                  </a:ext>
                </a:extLst>
              </a:tr>
              <a:tr h="670061">
                <a:tc>
                  <a:txBody>
                    <a:bodyPr/>
                    <a:lstStyle/>
                    <a:p>
                      <a:r>
                        <a:rPr lang="en-US" sz="2000" b="1" dirty="0" err="1"/>
                        <a:t>Smerdis</a:t>
                      </a:r>
                      <a:endParaRPr lang="en-US" sz="2000" b="1" dirty="0"/>
                    </a:p>
                  </a:txBody>
                  <a:tcPr/>
                </a:tc>
                <a:tc>
                  <a:txBody>
                    <a:bodyPr/>
                    <a:lstStyle/>
                    <a:p>
                      <a:r>
                        <a:rPr lang="en-US" sz="2400" b="1" dirty="0"/>
                        <a:t>522</a:t>
                      </a:r>
                    </a:p>
                  </a:txBody>
                  <a:tcPr/>
                </a:tc>
                <a:tc>
                  <a:txBody>
                    <a:bodyPr/>
                    <a:lstStyle/>
                    <a:p>
                      <a:endParaRPr lang="en-US" sz="2400" b="1" dirty="0"/>
                    </a:p>
                  </a:txBody>
                  <a:tcPr/>
                </a:tc>
                <a:tc>
                  <a:txBody>
                    <a:bodyPr/>
                    <a:lstStyle/>
                    <a:p>
                      <a:endParaRPr lang="en-US"/>
                    </a:p>
                  </a:txBody>
                  <a:tcPr/>
                </a:tc>
                <a:extLst>
                  <a:ext uri="{0D108BD9-81ED-4DB2-BD59-A6C34878D82A}">
                    <a16:rowId xmlns:a16="http://schemas.microsoft.com/office/drawing/2014/main" val="10003"/>
                  </a:ext>
                </a:extLst>
              </a:tr>
              <a:tr h="670061">
                <a:tc>
                  <a:txBody>
                    <a:bodyPr/>
                    <a:lstStyle/>
                    <a:p>
                      <a:r>
                        <a:rPr lang="en-US" sz="2000" b="1" dirty="0"/>
                        <a:t>Darius I</a:t>
                      </a:r>
                    </a:p>
                  </a:txBody>
                  <a:tcPr>
                    <a:solidFill>
                      <a:srgbClr val="FFFF00"/>
                    </a:solidFill>
                  </a:tcPr>
                </a:tc>
                <a:tc>
                  <a:txBody>
                    <a:bodyPr/>
                    <a:lstStyle/>
                    <a:p>
                      <a:r>
                        <a:rPr lang="en-US" sz="2400" b="1" dirty="0"/>
                        <a:t>521-486</a:t>
                      </a:r>
                    </a:p>
                  </a:txBody>
                  <a:tcPr>
                    <a:solidFill>
                      <a:srgbClr val="FFFF00"/>
                    </a:solidFill>
                  </a:tcPr>
                </a:tc>
                <a:tc>
                  <a:txBody>
                    <a:bodyPr/>
                    <a:lstStyle/>
                    <a:p>
                      <a:r>
                        <a:rPr lang="en-US" sz="2400" b="1" dirty="0"/>
                        <a:t>5-6</a:t>
                      </a:r>
                    </a:p>
                  </a:txBody>
                  <a:tcPr>
                    <a:solidFill>
                      <a:srgbClr val="FFFF00"/>
                    </a:solidFill>
                  </a:tcPr>
                </a:tc>
                <a:tc>
                  <a:txBody>
                    <a:bodyPr/>
                    <a:lstStyle/>
                    <a:p>
                      <a:r>
                        <a:rPr lang="en-US" sz="2000" b="1" dirty="0"/>
                        <a:t>Haggai (520)</a:t>
                      </a:r>
                    </a:p>
                    <a:p>
                      <a:r>
                        <a:rPr lang="en-US" sz="2000" b="1" dirty="0"/>
                        <a:t>Zechariah (520-515)</a:t>
                      </a:r>
                    </a:p>
                  </a:txBody>
                  <a:tcPr>
                    <a:solidFill>
                      <a:srgbClr val="FFFF00"/>
                    </a:solidFill>
                  </a:tcPr>
                </a:tc>
                <a:extLst>
                  <a:ext uri="{0D108BD9-81ED-4DB2-BD59-A6C34878D82A}">
                    <a16:rowId xmlns:a16="http://schemas.microsoft.com/office/drawing/2014/main" val="10004"/>
                  </a:ext>
                </a:extLst>
              </a:tr>
              <a:tr h="670061">
                <a:tc>
                  <a:txBody>
                    <a:bodyPr/>
                    <a:lstStyle/>
                    <a:p>
                      <a:r>
                        <a:rPr lang="en-US" sz="2000" b="1" dirty="0"/>
                        <a:t>Xerxes I</a:t>
                      </a:r>
                      <a:br>
                        <a:rPr lang="en-US" sz="2000" b="1" dirty="0"/>
                      </a:br>
                      <a:r>
                        <a:rPr lang="en-US" sz="2000" b="1" dirty="0"/>
                        <a:t>(</a:t>
                      </a:r>
                      <a:r>
                        <a:rPr lang="en-US" sz="2000" b="1" dirty="0" err="1"/>
                        <a:t>Ahaserus</a:t>
                      </a:r>
                      <a:r>
                        <a:rPr lang="en-US" sz="2000" b="1" dirty="0"/>
                        <a:t>)</a:t>
                      </a:r>
                    </a:p>
                  </a:txBody>
                  <a:tcPr/>
                </a:tc>
                <a:tc>
                  <a:txBody>
                    <a:bodyPr/>
                    <a:lstStyle/>
                    <a:p>
                      <a:r>
                        <a:rPr lang="en-US" sz="2400" b="1" dirty="0"/>
                        <a:t>486-465</a:t>
                      </a:r>
                    </a:p>
                  </a:txBody>
                  <a:tcPr/>
                </a:tc>
                <a:tc>
                  <a:txBody>
                    <a:bodyPr/>
                    <a:lstStyle/>
                    <a:p>
                      <a:r>
                        <a:rPr lang="en-US" sz="2400" b="1" dirty="0"/>
                        <a:t>4:6</a:t>
                      </a:r>
                    </a:p>
                  </a:txBody>
                  <a:tcPr/>
                </a:tc>
                <a:tc>
                  <a:txBody>
                    <a:bodyPr/>
                    <a:lstStyle/>
                    <a:p>
                      <a:r>
                        <a:rPr lang="en-US" sz="2000" b="1" dirty="0"/>
                        <a:t>Esther (474)</a:t>
                      </a:r>
                    </a:p>
                  </a:txBody>
                  <a:tcPr/>
                </a:tc>
                <a:extLst>
                  <a:ext uri="{0D108BD9-81ED-4DB2-BD59-A6C34878D82A}">
                    <a16:rowId xmlns:a16="http://schemas.microsoft.com/office/drawing/2014/main" val="10005"/>
                  </a:ext>
                </a:extLst>
              </a:tr>
              <a:tr h="670061">
                <a:tc>
                  <a:txBody>
                    <a:bodyPr/>
                    <a:lstStyle/>
                    <a:p>
                      <a:r>
                        <a:rPr lang="en-US" sz="2000" b="1" dirty="0"/>
                        <a:t>Artaxerxes I</a:t>
                      </a:r>
                    </a:p>
                  </a:txBody>
                  <a:tcPr/>
                </a:tc>
                <a:tc>
                  <a:txBody>
                    <a:bodyPr/>
                    <a:lstStyle/>
                    <a:p>
                      <a:r>
                        <a:rPr lang="en-US" sz="2400" b="1" dirty="0"/>
                        <a:t>464-423</a:t>
                      </a:r>
                    </a:p>
                  </a:txBody>
                  <a:tcPr/>
                </a:tc>
                <a:tc>
                  <a:txBody>
                    <a:bodyPr/>
                    <a:lstStyle/>
                    <a:p>
                      <a:r>
                        <a:rPr lang="en-US" sz="2400" b="1" dirty="0"/>
                        <a:t>4:7-23; 7-10</a:t>
                      </a:r>
                    </a:p>
                  </a:txBody>
                  <a:tcPr/>
                </a:tc>
                <a:tc>
                  <a:txBody>
                    <a:bodyPr/>
                    <a:lstStyle/>
                    <a:p>
                      <a:r>
                        <a:rPr lang="en-US" sz="2000" b="1" dirty="0"/>
                        <a:t>Malachi (450-400)</a:t>
                      </a:r>
                    </a:p>
                    <a:p>
                      <a:r>
                        <a:rPr lang="en-US" sz="2000" b="1" dirty="0"/>
                        <a:t>Nehemiah (445-425)</a:t>
                      </a:r>
                    </a:p>
                  </a:txBody>
                  <a:tcPr/>
                </a:tc>
                <a:extLst>
                  <a:ext uri="{0D108BD9-81ED-4DB2-BD59-A6C34878D82A}">
                    <a16:rowId xmlns:a16="http://schemas.microsoft.com/office/drawing/2014/main" val="10006"/>
                  </a:ext>
                </a:extLst>
              </a:tr>
              <a:tr h="670061">
                <a:tc>
                  <a:txBody>
                    <a:bodyPr/>
                    <a:lstStyle/>
                    <a:p>
                      <a:r>
                        <a:rPr lang="en-US" sz="2000" b="1" dirty="0"/>
                        <a:t>Darius II</a:t>
                      </a:r>
                    </a:p>
                  </a:txBody>
                  <a:tcPr/>
                </a:tc>
                <a:tc>
                  <a:txBody>
                    <a:bodyPr/>
                    <a:lstStyle/>
                    <a:p>
                      <a:r>
                        <a:rPr lang="en-US" sz="2400" b="1" dirty="0"/>
                        <a:t>423-404</a:t>
                      </a:r>
                    </a:p>
                  </a:txBody>
                  <a:tcPr/>
                </a:tc>
                <a:tc>
                  <a:txBody>
                    <a:bodyPr/>
                    <a:lstStyle/>
                    <a:p>
                      <a:endParaRPr lang="en-US" b="1" dirty="0"/>
                    </a:p>
                  </a:txBody>
                  <a:tcPr/>
                </a:tc>
                <a:tc>
                  <a:txBody>
                    <a:bodyPr/>
                    <a:lstStyle/>
                    <a:p>
                      <a:endParaRPr lang="en-US" dirty="0"/>
                    </a:p>
                  </a:txBody>
                  <a:tcPr/>
                </a:tc>
                <a:extLst>
                  <a:ext uri="{0D108BD9-81ED-4DB2-BD59-A6C34878D82A}">
                    <a16:rowId xmlns:a16="http://schemas.microsoft.com/office/drawing/2014/main" val="10007"/>
                  </a:ext>
                </a:extLst>
              </a:tr>
            </a:tbl>
          </a:graphicData>
        </a:graphic>
      </p:graphicFrame>
      <p:sp>
        <p:nvSpPr>
          <p:cNvPr id="8" name="TextBox 7"/>
          <p:cNvSpPr txBox="1"/>
          <p:nvPr/>
        </p:nvSpPr>
        <p:spPr>
          <a:xfrm>
            <a:off x="-1115878" y="359560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89724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Line 4"/>
          <p:cNvSpPr>
            <a:spLocks noChangeShapeType="1"/>
          </p:cNvSpPr>
          <p:nvPr/>
        </p:nvSpPr>
        <p:spPr bwMode="auto">
          <a:xfrm>
            <a:off x="685800" y="457200"/>
            <a:ext cx="0" cy="5943600"/>
          </a:xfrm>
          <a:prstGeom prst="line">
            <a:avLst/>
          </a:prstGeom>
          <a:noFill/>
          <a:ln w="9525">
            <a:solidFill>
              <a:schemeClr val="tx1"/>
            </a:solidFill>
            <a:round/>
            <a:headEnd/>
            <a:tailEnd/>
          </a:ln>
          <a:effectLst/>
        </p:spPr>
        <p:txBody>
          <a:bodyPr/>
          <a:lstStyle/>
          <a:p>
            <a:endParaRPr lang="en-US" dirty="0"/>
          </a:p>
        </p:txBody>
      </p:sp>
      <p:sp>
        <p:nvSpPr>
          <p:cNvPr id="7173" name="Line 5"/>
          <p:cNvSpPr>
            <a:spLocks noChangeShapeType="1"/>
          </p:cNvSpPr>
          <p:nvPr/>
        </p:nvSpPr>
        <p:spPr bwMode="auto">
          <a:xfrm flipV="1">
            <a:off x="838200" y="3048000"/>
            <a:ext cx="457200" cy="0"/>
          </a:xfrm>
          <a:prstGeom prst="line">
            <a:avLst/>
          </a:prstGeom>
          <a:noFill/>
          <a:ln w="127000">
            <a:solidFill>
              <a:schemeClr val="tx1"/>
            </a:solidFill>
            <a:round/>
            <a:headEnd/>
            <a:tailEnd/>
          </a:ln>
          <a:effectLst/>
        </p:spPr>
        <p:txBody>
          <a:bodyPr/>
          <a:lstStyle/>
          <a:p>
            <a:endParaRPr lang="en-US" dirty="0"/>
          </a:p>
        </p:txBody>
      </p:sp>
      <p:sp>
        <p:nvSpPr>
          <p:cNvPr id="7175" name="Line 7"/>
          <p:cNvSpPr>
            <a:spLocks noChangeShapeType="1"/>
          </p:cNvSpPr>
          <p:nvPr/>
        </p:nvSpPr>
        <p:spPr bwMode="auto">
          <a:xfrm>
            <a:off x="3429000" y="3048000"/>
            <a:ext cx="533400" cy="0"/>
          </a:xfrm>
          <a:prstGeom prst="line">
            <a:avLst/>
          </a:prstGeom>
          <a:noFill/>
          <a:ln w="127000">
            <a:solidFill>
              <a:schemeClr val="tx1"/>
            </a:solidFill>
            <a:round/>
            <a:headEnd/>
            <a:tailEnd/>
          </a:ln>
          <a:effectLst/>
        </p:spPr>
        <p:txBody>
          <a:bodyPr/>
          <a:lstStyle/>
          <a:p>
            <a:endParaRPr lang="en-US" dirty="0"/>
          </a:p>
        </p:txBody>
      </p:sp>
      <p:sp>
        <p:nvSpPr>
          <p:cNvPr id="7176" name="Text Box 8"/>
          <p:cNvSpPr txBox="1">
            <a:spLocks noChangeArrowheads="1"/>
          </p:cNvSpPr>
          <p:nvPr/>
        </p:nvSpPr>
        <p:spPr bwMode="auto">
          <a:xfrm>
            <a:off x="1447800" y="2286000"/>
            <a:ext cx="1981200" cy="1646238"/>
          </a:xfrm>
          <a:prstGeom prst="rect">
            <a:avLst/>
          </a:prstGeom>
          <a:noFill/>
          <a:ln w="9525">
            <a:noFill/>
            <a:miter lim="800000"/>
            <a:headEnd/>
            <a:tailEnd/>
          </a:ln>
          <a:effectLst/>
        </p:spPr>
        <p:txBody>
          <a:bodyPr>
            <a:spAutoFit/>
          </a:bodyPr>
          <a:lstStyle/>
          <a:p>
            <a:pPr eaLnBrk="1" hangingPunct="1"/>
            <a:r>
              <a:rPr lang="en-US" sz="2400" b="1" dirty="0">
                <a:solidFill>
                  <a:srgbClr val="800000"/>
                </a:solidFill>
                <a:latin typeface="Arial" charset="0"/>
              </a:rPr>
              <a:t>  </a:t>
            </a:r>
            <a:r>
              <a:rPr lang="en-US" sz="2400" b="1" dirty="0">
                <a:solidFill>
                  <a:srgbClr val="92D050"/>
                </a:solidFill>
                <a:latin typeface="Arial" charset="0"/>
              </a:rPr>
              <a:t>UNITED</a:t>
            </a:r>
            <a:br>
              <a:rPr lang="en-US" sz="2400" b="1" dirty="0">
                <a:solidFill>
                  <a:srgbClr val="92D050"/>
                </a:solidFill>
                <a:latin typeface="Arial" charset="0"/>
              </a:rPr>
            </a:br>
            <a:r>
              <a:rPr lang="en-US" sz="2400" b="1" dirty="0">
                <a:solidFill>
                  <a:srgbClr val="92D050"/>
                </a:solidFill>
                <a:latin typeface="Arial" charset="0"/>
              </a:rPr>
              <a:t>KINGDOM</a:t>
            </a:r>
            <a:br>
              <a:rPr lang="en-US" sz="2400" b="1" dirty="0">
                <a:solidFill>
                  <a:srgbClr val="92D050"/>
                </a:solidFill>
                <a:latin typeface="Arial" charset="0"/>
              </a:rPr>
            </a:br>
            <a:r>
              <a:rPr lang="en-US" b="1" i="1" dirty="0">
                <a:solidFill>
                  <a:srgbClr val="92D050"/>
                </a:solidFill>
                <a:latin typeface="Arial" charset="0"/>
              </a:rPr>
              <a:t>(1043-931 BC)</a:t>
            </a:r>
            <a:br>
              <a:rPr lang="en-US" b="1" i="1" dirty="0">
                <a:solidFill>
                  <a:srgbClr val="92D050"/>
                </a:solidFill>
                <a:latin typeface="Arial" charset="0"/>
              </a:rPr>
            </a:br>
            <a:r>
              <a:rPr lang="en-US" b="1" i="1" dirty="0">
                <a:solidFill>
                  <a:srgbClr val="92D050"/>
                </a:solidFill>
                <a:latin typeface="Arial" charset="0"/>
              </a:rPr>
              <a:t>   Kings: Saul, David, Solomon</a:t>
            </a:r>
            <a:endParaRPr lang="en-US" sz="2400" b="1" i="1" dirty="0">
              <a:solidFill>
                <a:srgbClr val="92D050"/>
              </a:solidFill>
              <a:latin typeface="Arial" charset="0"/>
            </a:endParaRPr>
          </a:p>
        </p:txBody>
      </p:sp>
      <p:sp>
        <p:nvSpPr>
          <p:cNvPr id="7178" name="Line 10"/>
          <p:cNvSpPr>
            <a:spLocks noChangeShapeType="1"/>
          </p:cNvSpPr>
          <p:nvPr/>
        </p:nvSpPr>
        <p:spPr bwMode="auto">
          <a:xfrm flipV="1">
            <a:off x="3962400" y="457200"/>
            <a:ext cx="0" cy="2743200"/>
          </a:xfrm>
          <a:prstGeom prst="line">
            <a:avLst/>
          </a:prstGeom>
          <a:noFill/>
          <a:ln w="127000">
            <a:solidFill>
              <a:schemeClr val="tx1"/>
            </a:solidFill>
            <a:round/>
            <a:headEnd/>
            <a:tailEnd/>
          </a:ln>
          <a:effectLst/>
        </p:spPr>
        <p:txBody>
          <a:bodyPr/>
          <a:lstStyle/>
          <a:p>
            <a:endParaRPr lang="en-US" dirty="0"/>
          </a:p>
        </p:txBody>
      </p:sp>
      <p:sp>
        <p:nvSpPr>
          <p:cNvPr id="7179" name="Line 11"/>
          <p:cNvSpPr>
            <a:spLocks noChangeShapeType="1"/>
          </p:cNvSpPr>
          <p:nvPr/>
        </p:nvSpPr>
        <p:spPr bwMode="auto">
          <a:xfrm>
            <a:off x="3962400" y="3048000"/>
            <a:ext cx="0" cy="3276600"/>
          </a:xfrm>
          <a:prstGeom prst="line">
            <a:avLst/>
          </a:prstGeom>
          <a:noFill/>
          <a:ln w="127000">
            <a:solidFill>
              <a:schemeClr val="tx1"/>
            </a:solidFill>
            <a:round/>
            <a:headEnd/>
            <a:tailEnd/>
          </a:ln>
          <a:effectLst/>
        </p:spPr>
        <p:txBody>
          <a:bodyPr/>
          <a:lstStyle/>
          <a:p>
            <a:endParaRPr lang="en-US" dirty="0"/>
          </a:p>
        </p:txBody>
      </p:sp>
      <p:sp>
        <p:nvSpPr>
          <p:cNvPr id="7181" name="Line 13"/>
          <p:cNvSpPr>
            <a:spLocks noChangeShapeType="1"/>
          </p:cNvSpPr>
          <p:nvPr/>
        </p:nvSpPr>
        <p:spPr bwMode="auto">
          <a:xfrm>
            <a:off x="3962400" y="533400"/>
            <a:ext cx="609600" cy="0"/>
          </a:xfrm>
          <a:prstGeom prst="line">
            <a:avLst/>
          </a:prstGeom>
          <a:noFill/>
          <a:ln w="127000">
            <a:solidFill>
              <a:schemeClr val="tx1"/>
            </a:solidFill>
            <a:round/>
            <a:headEnd/>
            <a:tailEnd/>
          </a:ln>
          <a:effectLst/>
        </p:spPr>
        <p:txBody>
          <a:bodyPr/>
          <a:lstStyle/>
          <a:p>
            <a:endParaRPr lang="en-US" dirty="0"/>
          </a:p>
        </p:txBody>
      </p:sp>
      <p:sp>
        <p:nvSpPr>
          <p:cNvPr id="7182" name="Line 14"/>
          <p:cNvSpPr>
            <a:spLocks noChangeShapeType="1"/>
          </p:cNvSpPr>
          <p:nvPr/>
        </p:nvSpPr>
        <p:spPr bwMode="auto">
          <a:xfrm flipV="1">
            <a:off x="3886200" y="6324600"/>
            <a:ext cx="609600" cy="0"/>
          </a:xfrm>
          <a:prstGeom prst="line">
            <a:avLst/>
          </a:prstGeom>
          <a:noFill/>
          <a:ln w="127000">
            <a:solidFill>
              <a:schemeClr val="tx1"/>
            </a:solidFill>
            <a:round/>
            <a:headEnd/>
            <a:tailEnd/>
          </a:ln>
          <a:effectLst/>
        </p:spPr>
        <p:txBody>
          <a:bodyPr/>
          <a:lstStyle/>
          <a:p>
            <a:endParaRPr lang="en-US" dirty="0"/>
          </a:p>
        </p:txBody>
      </p:sp>
      <p:sp>
        <p:nvSpPr>
          <p:cNvPr id="7183" name="Text Box 15"/>
          <p:cNvSpPr txBox="1">
            <a:spLocks noChangeArrowheads="1"/>
          </p:cNvSpPr>
          <p:nvPr/>
        </p:nvSpPr>
        <p:spPr bwMode="auto">
          <a:xfrm>
            <a:off x="4495800" y="5029200"/>
            <a:ext cx="1295400" cy="1739900"/>
          </a:xfrm>
          <a:prstGeom prst="rect">
            <a:avLst/>
          </a:prstGeom>
          <a:noFill/>
          <a:ln w="9525">
            <a:noFill/>
            <a:miter lim="800000"/>
            <a:headEnd/>
            <a:tailEnd/>
          </a:ln>
          <a:effectLst/>
        </p:spPr>
        <p:txBody>
          <a:bodyPr>
            <a:spAutoFit/>
          </a:bodyPr>
          <a:lstStyle/>
          <a:p>
            <a:pPr eaLnBrk="1" hangingPunct="1"/>
            <a:r>
              <a:rPr lang="en-US" sz="2400" b="1" dirty="0">
                <a:solidFill>
                  <a:srgbClr val="FF0000"/>
                </a:solidFill>
                <a:latin typeface="Arial" charset="0"/>
              </a:rPr>
              <a:t>JUDAH</a:t>
            </a:r>
            <a:br>
              <a:rPr lang="en-US" sz="1000" dirty="0">
                <a:solidFill>
                  <a:srgbClr val="FF0000"/>
                </a:solidFill>
                <a:latin typeface="Arial" charset="0"/>
              </a:rPr>
            </a:br>
            <a:r>
              <a:rPr lang="en-US" b="1" i="1" dirty="0">
                <a:solidFill>
                  <a:srgbClr val="FF0000"/>
                </a:solidFill>
                <a:latin typeface="Arial" charset="0"/>
              </a:rPr>
              <a:t>Southern</a:t>
            </a:r>
            <a:r>
              <a:rPr lang="en-US" i="1" dirty="0">
                <a:solidFill>
                  <a:srgbClr val="FF0000"/>
                </a:solidFill>
                <a:latin typeface="Arial" charset="0"/>
              </a:rPr>
              <a:t> Kingdom</a:t>
            </a:r>
            <a:br>
              <a:rPr lang="en-US" i="1" dirty="0">
                <a:solidFill>
                  <a:srgbClr val="FF0000"/>
                </a:solidFill>
                <a:latin typeface="Arial" charset="0"/>
              </a:rPr>
            </a:br>
            <a:r>
              <a:rPr lang="en-US" sz="1600" i="1" dirty="0">
                <a:solidFill>
                  <a:srgbClr val="FF0000"/>
                </a:solidFill>
                <a:latin typeface="Arial" charset="0"/>
              </a:rPr>
              <a:t>2 Tribes </a:t>
            </a:r>
            <a:br>
              <a:rPr lang="en-US" sz="1600" i="1" dirty="0">
                <a:solidFill>
                  <a:srgbClr val="FF0000"/>
                </a:solidFill>
                <a:latin typeface="Arial" charset="0"/>
              </a:rPr>
            </a:br>
            <a:r>
              <a:rPr lang="en-US" sz="1600" i="1" dirty="0">
                <a:solidFill>
                  <a:srgbClr val="FF0000"/>
                </a:solidFill>
                <a:latin typeface="Arial" charset="0"/>
              </a:rPr>
              <a:t>Capital -</a:t>
            </a:r>
            <a:br>
              <a:rPr lang="en-US" sz="1600" i="1" dirty="0">
                <a:solidFill>
                  <a:srgbClr val="FF0000"/>
                </a:solidFill>
                <a:latin typeface="Arial" charset="0"/>
              </a:rPr>
            </a:br>
            <a:r>
              <a:rPr lang="en-US" sz="1600" i="1" dirty="0">
                <a:solidFill>
                  <a:srgbClr val="FF0000"/>
                </a:solidFill>
                <a:latin typeface="Arial" charset="0"/>
              </a:rPr>
              <a:t>Jerusalem</a:t>
            </a:r>
          </a:p>
        </p:txBody>
      </p:sp>
      <p:sp>
        <p:nvSpPr>
          <p:cNvPr id="7184" name="Line 16"/>
          <p:cNvSpPr>
            <a:spLocks noChangeShapeType="1"/>
          </p:cNvSpPr>
          <p:nvPr/>
        </p:nvSpPr>
        <p:spPr bwMode="auto">
          <a:xfrm>
            <a:off x="5410200" y="6324600"/>
            <a:ext cx="381000" cy="0"/>
          </a:xfrm>
          <a:prstGeom prst="line">
            <a:avLst/>
          </a:prstGeom>
          <a:noFill/>
          <a:ln w="127000">
            <a:solidFill>
              <a:schemeClr val="tx1"/>
            </a:solidFill>
            <a:round/>
            <a:headEnd/>
            <a:tailEnd/>
          </a:ln>
          <a:effectLst/>
        </p:spPr>
        <p:txBody>
          <a:bodyPr/>
          <a:lstStyle/>
          <a:p>
            <a:endParaRPr lang="en-US" dirty="0"/>
          </a:p>
        </p:txBody>
      </p:sp>
      <p:sp>
        <p:nvSpPr>
          <p:cNvPr id="7185" name="Line 17"/>
          <p:cNvSpPr>
            <a:spLocks noChangeShapeType="1"/>
          </p:cNvSpPr>
          <p:nvPr/>
        </p:nvSpPr>
        <p:spPr bwMode="auto">
          <a:xfrm>
            <a:off x="5867400" y="533400"/>
            <a:ext cx="533400" cy="0"/>
          </a:xfrm>
          <a:prstGeom prst="line">
            <a:avLst/>
          </a:prstGeom>
          <a:noFill/>
          <a:ln w="127000">
            <a:solidFill>
              <a:schemeClr val="tx1"/>
            </a:solidFill>
            <a:round/>
            <a:headEnd/>
            <a:tailEnd/>
          </a:ln>
          <a:effectLst/>
        </p:spPr>
        <p:txBody>
          <a:bodyPr/>
          <a:lstStyle/>
          <a:p>
            <a:endParaRPr lang="en-US" dirty="0"/>
          </a:p>
        </p:txBody>
      </p:sp>
      <p:sp>
        <p:nvSpPr>
          <p:cNvPr id="7186" name="Text Box 18"/>
          <p:cNvSpPr txBox="1">
            <a:spLocks noChangeArrowheads="1"/>
          </p:cNvSpPr>
          <p:nvPr/>
        </p:nvSpPr>
        <p:spPr bwMode="auto">
          <a:xfrm>
            <a:off x="4648200" y="0"/>
            <a:ext cx="1447800" cy="1739900"/>
          </a:xfrm>
          <a:prstGeom prst="rect">
            <a:avLst/>
          </a:prstGeom>
          <a:noFill/>
          <a:ln w="9525">
            <a:noFill/>
            <a:miter lim="800000"/>
            <a:headEnd/>
            <a:tailEnd/>
          </a:ln>
          <a:effectLst/>
        </p:spPr>
        <p:txBody>
          <a:bodyPr>
            <a:spAutoFit/>
          </a:bodyPr>
          <a:lstStyle/>
          <a:p>
            <a:pPr eaLnBrk="1" hangingPunct="1"/>
            <a:r>
              <a:rPr lang="en-US" sz="2400" b="1" dirty="0">
                <a:solidFill>
                  <a:srgbClr val="00B0F0"/>
                </a:solidFill>
                <a:latin typeface="Arial" charset="0"/>
              </a:rPr>
              <a:t>ISRAEL</a:t>
            </a:r>
            <a:br>
              <a:rPr lang="en-US" sz="2400" b="1" dirty="0">
                <a:solidFill>
                  <a:srgbClr val="00B0F0"/>
                </a:solidFill>
                <a:latin typeface="Arial" charset="0"/>
              </a:rPr>
            </a:br>
            <a:r>
              <a:rPr lang="en-US" b="1" i="1" dirty="0">
                <a:solidFill>
                  <a:srgbClr val="00B0F0"/>
                </a:solidFill>
                <a:latin typeface="Arial" charset="0"/>
              </a:rPr>
              <a:t>Northern </a:t>
            </a:r>
            <a:br>
              <a:rPr lang="en-US" b="1" i="1" dirty="0">
                <a:solidFill>
                  <a:srgbClr val="00B0F0"/>
                </a:solidFill>
                <a:latin typeface="Arial" charset="0"/>
              </a:rPr>
            </a:br>
            <a:r>
              <a:rPr lang="en-US" b="1" i="1" dirty="0">
                <a:solidFill>
                  <a:srgbClr val="00B0F0"/>
                </a:solidFill>
                <a:latin typeface="Arial" charset="0"/>
              </a:rPr>
              <a:t>Kingdom</a:t>
            </a:r>
            <a:br>
              <a:rPr lang="en-US" sz="1000" b="1" i="1" dirty="0">
                <a:solidFill>
                  <a:srgbClr val="00B0F0"/>
                </a:solidFill>
                <a:latin typeface="Arial" charset="0"/>
              </a:rPr>
            </a:br>
            <a:r>
              <a:rPr lang="en-US" sz="1600" b="1" i="1" dirty="0">
                <a:solidFill>
                  <a:srgbClr val="00B0F0"/>
                </a:solidFill>
                <a:latin typeface="Arial" charset="0"/>
              </a:rPr>
              <a:t>10 Tribes</a:t>
            </a:r>
            <a:br>
              <a:rPr lang="en-US" sz="1600" b="1" i="1" dirty="0">
                <a:solidFill>
                  <a:srgbClr val="00B0F0"/>
                </a:solidFill>
                <a:latin typeface="Arial" charset="0"/>
              </a:rPr>
            </a:br>
            <a:r>
              <a:rPr lang="en-US" sz="1600" b="1" i="1" dirty="0">
                <a:solidFill>
                  <a:srgbClr val="00B0F0"/>
                </a:solidFill>
                <a:latin typeface="Arial" charset="0"/>
              </a:rPr>
              <a:t>Capital:-  Samaria</a:t>
            </a:r>
          </a:p>
        </p:txBody>
      </p:sp>
      <p:sp>
        <p:nvSpPr>
          <p:cNvPr id="7187" name="Line 19"/>
          <p:cNvSpPr>
            <a:spLocks noChangeShapeType="1"/>
          </p:cNvSpPr>
          <p:nvPr/>
        </p:nvSpPr>
        <p:spPr bwMode="auto">
          <a:xfrm>
            <a:off x="6400800" y="228600"/>
            <a:ext cx="0" cy="609600"/>
          </a:xfrm>
          <a:prstGeom prst="line">
            <a:avLst/>
          </a:prstGeom>
          <a:noFill/>
          <a:ln w="9525">
            <a:solidFill>
              <a:schemeClr val="tx1"/>
            </a:solidFill>
            <a:round/>
            <a:headEnd/>
            <a:tailEnd/>
          </a:ln>
          <a:effectLst/>
        </p:spPr>
        <p:txBody>
          <a:bodyPr/>
          <a:lstStyle/>
          <a:p>
            <a:endParaRPr lang="en-US" dirty="0"/>
          </a:p>
        </p:txBody>
      </p:sp>
      <p:sp>
        <p:nvSpPr>
          <p:cNvPr id="7188" name="Line 20"/>
          <p:cNvSpPr>
            <a:spLocks noChangeShapeType="1"/>
          </p:cNvSpPr>
          <p:nvPr/>
        </p:nvSpPr>
        <p:spPr bwMode="auto">
          <a:xfrm>
            <a:off x="5791200" y="5943600"/>
            <a:ext cx="0" cy="685800"/>
          </a:xfrm>
          <a:prstGeom prst="line">
            <a:avLst/>
          </a:prstGeom>
          <a:noFill/>
          <a:ln w="9525">
            <a:solidFill>
              <a:schemeClr val="tx1"/>
            </a:solidFill>
            <a:round/>
            <a:headEnd/>
            <a:tailEnd/>
          </a:ln>
          <a:effectLst/>
        </p:spPr>
        <p:txBody>
          <a:bodyPr/>
          <a:lstStyle/>
          <a:p>
            <a:endParaRPr lang="en-US" dirty="0"/>
          </a:p>
        </p:txBody>
      </p:sp>
      <p:sp>
        <p:nvSpPr>
          <p:cNvPr id="7189" name="Text Box 21"/>
          <p:cNvSpPr txBox="1">
            <a:spLocks noChangeArrowheads="1"/>
          </p:cNvSpPr>
          <p:nvPr/>
        </p:nvSpPr>
        <p:spPr bwMode="auto">
          <a:xfrm>
            <a:off x="6477000" y="152400"/>
            <a:ext cx="2286000" cy="825500"/>
          </a:xfrm>
          <a:prstGeom prst="rect">
            <a:avLst/>
          </a:prstGeom>
          <a:noFill/>
          <a:ln w="9525">
            <a:noFill/>
            <a:miter lim="800000"/>
            <a:headEnd/>
            <a:tailEnd/>
          </a:ln>
          <a:effectLst/>
        </p:spPr>
        <p:txBody>
          <a:bodyPr>
            <a:spAutoFit/>
          </a:bodyPr>
          <a:lstStyle/>
          <a:p>
            <a:pPr eaLnBrk="1" hangingPunct="1"/>
            <a:r>
              <a:rPr lang="en-US" sz="1600" b="1" dirty="0">
                <a:latin typeface="Arial" charset="0"/>
              </a:rPr>
              <a:t>Invasion by Assyria</a:t>
            </a:r>
            <a:br>
              <a:rPr lang="en-US" sz="1600" b="1" dirty="0">
                <a:latin typeface="Arial" charset="0"/>
              </a:rPr>
            </a:br>
            <a:r>
              <a:rPr lang="en-US" sz="1600" b="1" dirty="0">
                <a:latin typeface="Arial" charset="0"/>
              </a:rPr>
              <a:t>      in 722 BC</a:t>
            </a:r>
            <a:br>
              <a:rPr lang="en-US" sz="1600" b="1" dirty="0">
                <a:latin typeface="Arial" charset="0"/>
              </a:rPr>
            </a:br>
            <a:r>
              <a:rPr lang="en-US" sz="1600" b="1" dirty="0">
                <a:latin typeface="Arial" charset="0"/>
              </a:rPr>
              <a:t>  End of Kingdom</a:t>
            </a:r>
          </a:p>
        </p:txBody>
      </p:sp>
      <p:sp>
        <p:nvSpPr>
          <p:cNvPr id="7190" name="Text Box 22"/>
          <p:cNvSpPr txBox="1">
            <a:spLocks noChangeArrowheads="1"/>
          </p:cNvSpPr>
          <p:nvPr/>
        </p:nvSpPr>
        <p:spPr bwMode="auto">
          <a:xfrm>
            <a:off x="5791200" y="5788025"/>
            <a:ext cx="1447800" cy="1069975"/>
          </a:xfrm>
          <a:prstGeom prst="rect">
            <a:avLst/>
          </a:prstGeom>
          <a:noFill/>
          <a:ln w="9525">
            <a:noFill/>
            <a:miter lim="800000"/>
            <a:headEnd/>
            <a:tailEnd/>
          </a:ln>
          <a:effectLst/>
        </p:spPr>
        <p:txBody>
          <a:bodyPr>
            <a:spAutoFit/>
          </a:bodyPr>
          <a:lstStyle/>
          <a:p>
            <a:pPr eaLnBrk="1" hangingPunct="1"/>
            <a:r>
              <a:rPr lang="en-US" sz="1600" b="1" dirty="0">
                <a:latin typeface="Arial" charset="0"/>
              </a:rPr>
              <a:t>Invasion by</a:t>
            </a:r>
            <a:br>
              <a:rPr lang="en-US" sz="1600" b="1" dirty="0">
                <a:latin typeface="Arial" charset="0"/>
              </a:rPr>
            </a:br>
            <a:r>
              <a:rPr lang="en-US" sz="1600" b="1" dirty="0">
                <a:latin typeface="Arial" charset="0"/>
              </a:rPr>
              <a:t>Babylon in </a:t>
            </a:r>
            <a:br>
              <a:rPr lang="en-US" sz="1600" b="1" dirty="0">
                <a:latin typeface="Arial" charset="0"/>
              </a:rPr>
            </a:br>
            <a:r>
              <a:rPr lang="en-US" sz="1600" b="1" dirty="0">
                <a:latin typeface="Arial" charset="0"/>
              </a:rPr>
              <a:t>606 BC – a 70 yr. period</a:t>
            </a:r>
          </a:p>
        </p:txBody>
      </p:sp>
      <p:sp>
        <p:nvSpPr>
          <p:cNvPr id="7191" name="Line 23"/>
          <p:cNvSpPr>
            <a:spLocks noChangeShapeType="1"/>
          </p:cNvSpPr>
          <p:nvPr/>
        </p:nvSpPr>
        <p:spPr bwMode="auto">
          <a:xfrm>
            <a:off x="7086600" y="3886200"/>
            <a:ext cx="0" cy="2667000"/>
          </a:xfrm>
          <a:prstGeom prst="line">
            <a:avLst/>
          </a:prstGeom>
          <a:noFill/>
          <a:ln w="38100">
            <a:solidFill>
              <a:schemeClr val="folHlink"/>
            </a:solidFill>
            <a:round/>
            <a:headEnd/>
            <a:tailEnd/>
          </a:ln>
          <a:effectLst/>
        </p:spPr>
        <p:txBody>
          <a:bodyPr/>
          <a:lstStyle/>
          <a:p>
            <a:endParaRPr lang="en-US" dirty="0"/>
          </a:p>
        </p:txBody>
      </p:sp>
      <p:sp>
        <p:nvSpPr>
          <p:cNvPr id="7192" name="Line 24"/>
          <p:cNvSpPr>
            <a:spLocks noChangeShapeType="1"/>
          </p:cNvSpPr>
          <p:nvPr/>
        </p:nvSpPr>
        <p:spPr bwMode="auto">
          <a:xfrm>
            <a:off x="7086600" y="5181600"/>
            <a:ext cx="76200" cy="0"/>
          </a:xfrm>
          <a:prstGeom prst="line">
            <a:avLst/>
          </a:prstGeom>
          <a:noFill/>
          <a:ln w="28575">
            <a:solidFill>
              <a:schemeClr val="folHlink"/>
            </a:solidFill>
            <a:round/>
            <a:headEnd/>
            <a:tailEnd/>
          </a:ln>
          <a:effectLst/>
        </p:spPr>
        <p:txBody>
          <a:bodyPr/>
          <a:lstStyle/>
          <a:p>
            <a:endParaRPr lang="en-US" dirty="0"/>
          </a:p>
        </p:txBody>
      </p:sp>
      <p:sp>
        <p:nvSpPr>
          <p:cNvPr id="7193" name="Line 25"/>
          <p:cNvSpPr>
            <a:spLocks noChangeShapeType="1"/>
          </p:cNvSpPr>
          <p:nvPr/>
        </p:nvSpPr>
        <p:spPr bwMode="auto">
          <a:xfrm>
            <a:off x="7086600" y="3886200"/>
            <a:ext cx="76200" cy="0"/>
          </a:xfrm>
          <a:prstGeom prst="line">
            <a:avLst/>
          </a:prstGeom>
          <a:noFill/>
          <a:ln w="28575">
            <a:solidFill>
              <a:schemeClr val="folHlink"/>
            </a:solidFill>
            <a:round/>
            <a:headEnd/>
            <a:tailEnd/>
          </a:ln>
          <a:effectLst/>
        </p:spPr>
        <p:txBody>
          <a:bodyPr/>
          <a:lstStyle/>
          <a:p>
            <a:endParaRPr lang="en-US" dirty="0"/>
          </a:p>
        </p:txBody>
      </p:sp>
      <p:sp>
        <p:nvSpPr>
          <p:cNvPr id="7194" name="Line 26"/>
          <p:cNvSpPr>
            <a:spLocks noChangeShapeType="1"/>
          </p:cNvSpPr>
          <p:nvPr/>
        </p:nvSpPr>
        <p:spPr bwMode="auto">
          <a:xfrm>
            <a:off x="7086600" y="6553200"/>
            <a:ext cx="152400" cy="0"/>
          </a:xfrm>
          <a:prstGeom prst="line">
            <a:avLst/>
          </a:prstGeom>
          <a:noFill/>
          <a:ln w="28575">
            <a:solidFill>
              <a:schemeClr val="folHlink"/>
            </a:solidFill>
            <a:round/>
            <a:headEnd/>
            <a:tailEnd/>
          </a:ln>
          <a:effectLst/>
        </p:spPr>
        <p:txBody>
          <a:bodyPr/>
          <a:lstStyle/>
          <a:p>
            <a:endParaRPr lang="en-US" dirty="0"/>
          </a:p>
        </p:txBody>
      </p:sp>
      <p:sp>
        <p:nvSpPr>
          <p:cNvPr id="7195" name="Text Box 27"/>
          <p:cNvSpPr txBox="1">
            <a:spLocks noChangeArrowheads="1"/>
          </p:cNvSpPr>
          <p:nvPr/>
        </p:nvSpPr>
        <p:spPr bwMode="auto">
          <a:xfrm>
            <a:off x="7146925" y="2906713"/>
            <a:ext cx="1997075" cy="641350"/>
          </a:xfrm>
          <a:prstGeom prst="rect">
            <a:avLst/>
          </a:prstGeom>
          <a:noFill/>
          <a:ln w="9525">
            <a:noFill/>
            <a:miter lim="800000"/>
            <a:headEnd/>
            <a:tailEnd/>
          </a:ln>
          <a:effectLst/>
        </p:spPr>
        <p:txBody>
          <a:bodyPr>
            <a:spAutoFit/>
          </a:bodyPr>
          <a:lstStyle/>
          <a:p>
            <a:pPr eaLnBrk="1" hangingPunct="1"/>
            <a:r>
              <a:rPr lang="en-US" b="1" dirty="0">
                <a:solidFill>
                  <a:srgbClr val="92D050"/>
                </a:solidFill>
                <a:latin typeface="Verdana" pitchFamily="34" charset="0"/>
              </a:rPr>
              <a:t>Exiles Return </a:t>
            </a:r>
            <a:br>
              <a:rPr lang="en-US" b="1" dirty="0">
                <a:solidFill>
                  <a:srgbClr val="92D050"/>
                </a:solidFill>
                <a:latin typeface="Verdana" pitchFamily="34" charset="0"/>
              </a:rPr>
            </a:br>
            <a:r>
              <a:rPr lang="en-US" b="1" dirty="0">
                <a:solidFill>
                  <a:srgbClr val="92D050"/>
                </a:solidFill>
                <a:latin typeface="Verdana" pitchFamily="34" charset="0"/>
              </a:rPr>
              <a:t>to Jerusalem</a:t>
            </a:r>
          </a:p>
        </p:txBody>
      </p:sp>
      <p:sp>
        <p:nvSpPr>
          <p:cNvPr id="7196" name="Text Box 28"/>
          <p:cNvSpPr txBox="1">
            <a:spLocks noChangeArrowheads="1"/>
          </p:cNvSpPr>
          <p:nvPr/>
        </p:nvSpPr>
        <p:spPr bwMode="auto">
          <a:xfrm>
            <a:off x="7239000" y="3657600"/>
            <a:ext cx="1905000" cy="835025"/>
          </a:xfrm>
          <a:prstGeom prst="rect">
            <a:avLst/>
          </a:prstGeom>
          <a:solidFill>
            <a:srgbClr val="FFFF00"/>
          </a:solidFill>
          <a:ln w="9525">
            <a:solidFill>
              <a:srgbClr val="FFFF00"/>
            </a:solidFill>
            <a:miter lim="800000"/>
            <a:headEnd/>
            <a:tailEnd/>
          </a:ln>
          <a:effectLst/>
        </p:spPr>
        <p:txBody>
          <a:bodyPr>
            <a:spAutoFit/>
          </a:bodyPr>
          <a:lstStyle/>
          <a:p>
            <a:pPr eaLnBrk="1" hangingPunct="1"/>
            <a:r>
              <a:rPr lang="en-US" sz="1600" b="1" dirty="0">
                <a:solidFill>
                  <a:srgbClr val="7030A0"/>
                </a:solidFill>
                <a:latin typeface="Arial" charset="0"/>
              </a:rPr>
              <a:t>Under Zerubbabel  in  538 BC (Ez. 1-6)</a:t>
            </a:r>
          </a:p>
        </p:txBody>
      </p:sp>
      <p:sp>
        <p:nvSpPr>
          <p:cNvPr id="7197" name="Text Box 29"/>
          <p:cNvSpPr txBox="1">
            <a:spLocks noChangeArrowheads="1"/>
          </p:cNvSpPr>
          <p:nvPr/>
        </p:nvSpPr>
        <p:spPr bwMode="auto">
          <a:xfrm>
            <a:off x="7315200" y="4724400"/>
            <a:ext cx="1600200" cy="835025"/>
          </a:xfrm>
          <a:prstGeom prst="rect">
            <a:avLst/>
          </a:prstGeom>
          <a:noFill/>
          <a:ln w="9525">
            <a:solidFill>
              <a:srgbClr val="669900"/>
            </a:solidFill>
            <a:miter lim="800000"/>
            <a:headEnd/>
            <a:tailEnd/>
          </a:ln>
          <a:effectLst/>
        </p:spPr>
        <p:txBody>
          <a:bodyPr>
            <a:spAutoFit/>
          </a:bodyPr>
          <a:lstStyle/>
          <a:p>
            <a:pPr eaLnBrk="1" hangingPunct="1"/>
            <a:r>
              <a:rPr lang="en-US" sz="1600" b="1" dirty="0">
                <a:solidFill>
                  <a:srgbClr val="7030A0"/>
                </a:solidFill>
                <a:latin typeface="Arial" charset="0"/>
              </a:rPr>
              <a:t>Under Ezra </a:t>
            </a:r>
            <a:br>
              <a:rPr lang="en-US" sz="1600" b="1" dirty="0">
                <a:solidFill>
                  <a:srgbClr val="7030A0"/>
                </a:solidFill>
                <a:latin typeface="Arial" charset="0"/>
              </a:rPr>
            </a:br>
            <a:r>
              <a:rPr lang="en-US" sz="1600" b="1" dirty="0">
                <a:solidFill>
                  <a:srgbClr val="7030A0"/>
                </a:solidFill>
                <a:latin typeface="Arial" charset="0"/>
              </a:rPr>
              <a:t>in 458 BC</a:t>
            </a:r>
            <a:br>
              <a:rPr lang="en-US" sz="1600" b="1" dirty="0">
                <a:solidFill>
                  <a:srgbClr val="7030A0"/>
                </a:solidFill>
                <a:latin typeface="Arial" charset="0"/>
              </a:rPr>
            </a:br>
            <a:r>
              <a:rPr lang="en-US" sz="1600" b="1" dirty="0">
                <a:solidFill>
                  <a:srgbClr val="7030A0"/>
                </a:solidFill>
                <a:latin typeface="Arial" charset="0"/>
              </a:rPr>
              <a:t>(Ez. 7-10)</a:t>
            </a:r>
          </a:p>
        </p:txBody>
      </p:sp>
      <p:sp>
        <p:nvSpPr>
          <p:cNvPr id="7198" name="Text Box 30"/>
          <p:cNvSpPr txBox="1">
            <a:spLocks noChangeArrowheads="1"/>
          </p:cNvSpPr>
          <p:nvPr/>
        </p:nvSpPr>
        <p:spPr bwMode="auto">
          <a:xfrm>
            <a:off x="7239000" y="5867400"/>
            <a:ext cx="1905000" cy="835025"/>
          </a:xfrm>
          <a:prstGeom prst="rect">
            <a:avLst/>
          </a:prstGeom>
          <a:noFill/>
          <a:ln w="9525">
            <a:solidFill>
              <a:schemeClr val="folHlink"/>
            </a:solidFill>
            <a:miter lim="800000"/>
            <a:headEnd/>
            <a:tailEnd/>
          </a:ln>
          <a:effectLst/>
        </p:spPr>
        <p:txBody>
          <a:bodyPr>
            <a:spAutoFit/>
          </a:bodyPr>
          <a:lstStyle/>
          <a:p>
            <a:pPr eaLnBrk="1" hangingPunct="1"/>
            <a:r>
              <a:rPr lang="en-US" sz="1600" b="1" dirty="0">
                <a:solidFill>
                  <a:srgbClr val="7030A0"/>
                </a:solidFill>
                <a:latin typeface="Arial" charset="0"/>
              </a:rPr>
              <a:t>Under Nehemiah</a:t>
            </a:r>
            <a:br>
              <a:rPr lang="en-US" sz="1600" b="1" dirty="0">
                <a:solidFill>
                  <a:srgbClr val="7030A0"/>
                </a:solidFill>
                <a:latin typeface="Arial" charset="0"/>
              </a:rPr>
            </a:br>
            <a:r>
              <a:rPr lang="en-US" sz="1600" b="1" dirty="0">
                <a:solidFill>
                  <a:srgbClr val="7030A0"/>
                </a:solidFill>
                <a:latin typeface="Arial" charset="0"/>
              </a:rPr>
              <a:t>in 444 BC</a:t>
            </a:r>
            <a:br>
              <a:rPr lang="en-US" sz="1600" b="1" dirty="0">
                <a:solidFill>
                  <a:srgbClr val="7030A0"/>
                </a:solidFill>
                <a:latin typeface="Arial" charset="0"/>
              </a:rPr>
            </a:br>
            <a:r>
              <a:rPr lang="en-US" sz="1600" b="1" dirty="0">
                <a:solidFill>
                  <a:srgbClr val="7030A0"/>
                </a:solidFill>
                <a:latin typeface="Arial" charset="0"/>
              </a:rPr>
              <a:t>(Neh. 1-2)</a:t>
            </a:r>
          </a:p>
        </p:txBody>
      </p:sp>
      <p:sp>
        <p:nvSpPr>
          <p:cNvPr id="7199" name="Text Box 31"/>
          <p:cNvSpPr txBox="1">
            <a:spLocks noChangeArrowheads="1"/>
          </p:cNvSpPr>
          <p:nvPr/>
        </p:nvSpPr>
        <p:spPr bwMode="auto">
          <a:xfrm>
            <a:off x="4556125" y="2703513"/>
            <a:ext cx="2063750" cy="641350"/>
          </a:xfrm>
          <a:prstGeom prst="rect">
            <a:avLst/>
          </a:prstGeom>
          <a:noFill/>
          <a:ln w="9525">
            <a:noFill/>
            <a:miter lim="800000"/>
            <a:headEnd/>
            <a:tailEnd/>
          </a:ln>
          <a:effectLst/>
        </p:spPr>
        <p:txBody>
          <a:bodyPr wrap="none">
            <a:spAutoFit/>
          </a:bodyPr>
          <a:lstStyle/>
          <a:p>
            <a:pPr eaLnBrk="1" hangingPunct="1"/>
            <a:r>
              <a:rPr lang="en-US" b="1" dirty="0">
                <a:solidFill>
                  <a:srgbClr val="92D050"/>
                </a:solidFill>
                <a:latin typeface="Arial" charset="0"/>
              </a:rPr>
              <a:t>Kingdom Divided</a:t>
            </a:r>
            <a:br>
              <a:rPr lang="en-US" b="1" dirty="0">
                <a:solidFill>
                  <a:srgbClr val="92D050"/>
                </a:solidFill>
                <a:latin typeface="Arial" charset="0"/>
              </a:rPr>
            </a:br>
            <a:r>
              <a:rPr lang="en-US" b="1" dirty="0">
                <a:solidFill>
                  <a:srgbClr val="92D050"/>
                </a:solidFill>
                <a:latin typeface="Arial" charset="0"/>
              </a:rPr>
              <a:t>in 931 BC</a:t>
            </a:r>
          </a:p>
        </p:txBody>
      </p:sp>
      <p:sp>
        <p:nvSpPr>
          <p:cNvPr id="3" name="TextBox 2">
            <a:extLst>
              <a:ext uri="{FF2B5EF4-FFF2-40B4-BE49-F238E27FC236}">
                <a16:creationId xmlns:a16="http://schemas.microsoft.com/office/drawing/2014/main" id="{008D7944-163C-0342-A19D-0162F40290CC}"/>
              </a:ext>
            </a:extLst>
          </p:cNvPr>
          <p:cNvSpPr txBox="1"/>
          <p:nvPr/>
        </p:nvSpPr>
        <p:spPr>
          <a:xfrm>
            <a:off x="6528238" y="1289510"/>
            <a:ext cx="2521700" cy="1477328"/>
          </a:xfrm>
          <a:prstGeom prst="rect">
            <a:avLst/>
          </a:prstGeom>
          <a:solidFill>
            <a:schemeClr val="accent1"/>
          </a:solidFill>
          <a:ln w="57150">
            <a:solidFill>
              <a:srgbClr val="FFC000"/>
            </a:solidFill>
          </a:ln>
        </p:spPr>
        <p:txBody>
          <a:bodyPr wrap="square" rtlCol="0">
            <a:spAutoFit/>
          </a:bodyPr>
          <a:lstStyle/>
          <a:p>
            <a:r>
              <a:rPr lang="en-US" b="1" dirty="0"/>
              <a:t>The Lord raised up Haggai and Zechariah to inspire the people to complete the temple </a:t>
            </a:r>
            <a:r>
              <a:rPr lang="en-US" dirty="0"/>
              <a:t>(</a:t>
            </a:r>
            <a:r>
              <a:rPr lang="en-US" b="1" dirty="0"/>
              <a:t>see Ezra 4:24–5:2).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98" name="Line 18"/>
          <p:cNvSpPr>
            <a:spLocks noChangeShapeType="1"/>
          </p:cNvSpPr>
          <p:nvPr/>
        </p:nvSpPr>
        <p:spPr bwMode="auto">
          <a:xfrm flipV="1">
            <a:off x="5486400" y="1447800"/>
            <a:ext cx="76200" cy="381000"/>
          </a:xfrm>
          <a:prstGeom prst="line">
            <a:avLst/>
          </a:prstGeom>
          <a:noFill/>
          <a:ln w="76200" cmpd="tri">
            <a:solidFill>
              <a:srgbClr val="7030A0"/>
            </a:solidFill>
            <a:round/>
            <a:headEnd/>
            <a:tailEnd/>
          </a:ln>
          <a:effectLst/>
        </p:spPr>
        <p:txBody>
          <a:bodyPr/>
          <a:lstStyle/>
          <a:p>
            <a:endParaRPr lang="en-US" dirty="0"/>
          </a:p>
        </p:txBody>
      </p:sp>
      <p:sp>
        <p:nvSpPr>
          <p:cNvPr id="97299" name="Line 19"/>
          <p:cNvSpPr>
            <a:spLocks noChangeShapeType="1"/>
          </p:cNvSpPr>
          <p:nvPr/>
        </p:nvSpPr>
        <p:spPr bwMode="auto">
          <a:xfrm flipV="1">
            <a:off x="4876800" y="1447800"/>
            <a:ext cx="914400" cy="2286000"/>
          </a:xfrm>
          <a:prstGeom prst="line">
            <a:avLst/>
          </a:prstGeom>
          <a:noFill/>
          <a:ln w="76200" cmpd="tri">
            <a:solidFill>
              <a:srgbClr val="7030A0"/>
            </a:solidFill>
            <a:round/>
            <a:headEnd/>
            <a:tailEnd/>
          </a:ln>
          <a:effectLst/>
        </p:spPr>
        <p:txBody>
          <a:bodyPr/>
          <a:lstStyle/>
          <a:p>
            <a:endParaRPr lang="en-US" dirty="0"/>
          </a:p>
        </p:txBody>
      </p:sp>
      <p:sp>
        <p:nvSpPr>
          <p:cNvPr id="97303" name="Oval 23"/>
          <p:cNvSpPr>
            <a:spLocks noChangeArrowheads="1"/>
          </p:cNvSpPr>
          <p:nvPr/>
        </p:nvSpPr>
        <p:spPr bwMode="auto">
          <a:xfrm>
            <a:off x="5029200" y="685800"/>
            <a:ext cx="1295400" cy="762000"/>
          </a:xfrm>
          <a:prstGeom prst="ellipse">
            <a:avLst/>
          </a:prstGeom>
          <a:solidFill>
            <a:schemeClr val="accent1"/>
          </a:solidFill>
          <a:ln w="9525">
            <a:solidFill>
              <a:schemeClr val="tx1"/>
            </a:solidFill>
            <a:round/>
            <a:headEnd/>
            <a:tailEnd/>
          </a:ln>
          <a:effectLst/>
        </p:spPr>
        <p:txBody>
          <a:bodyPr wrap="none" anchor="ctr"/>
          <a:lstStyle/>
          <a:p>
            <a:pPr algn="ctr"/>
            <a:r>
              <a:rPr lang="en-US" sz="1400" b="1" dirty="0"/>
              <a:t>Book of Esther</a:t>
            </a:r>
          </a:p>
        </p:txBody>
      </p:sp>
      <p:sp>
        <p:nvSpPr>
          <p:cNvPr id="97304" name="Rectangle 24"/>
          <p:cNvSpPr>
            <a:spLocks noChangeArrowheads="1"/>
          </p:cNvSpPr>
          <p:nvPr/>
        </p:nvSpPr>
        <p:spPr bwMode="auto">
          <a:xfrm>
            <a:off x="6781800" y="1066800"/>
            <a:ext cx="19050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2</a:t>
            </a:r>
            <a:r>
              <a:rPr lang="en-US" baseline="30000" dirty="0"/>
              <a:t>nd</a:t>
            </a:r>
            <a:r>
              <a:rPr lang="en-US" dirty="0"/>
              <a:t> Return</a:t>
            </a:r>
          </a:p>
        </p:txBody>
      </p:sp>
      <p:sp>
        <p:nvSpPr>
          <p:cNvPr id="97305" name="Line 25"/>
          <p:cNvSpPr>
            <a:spLocks noChangeShapeType="1"/>
          </p:cNvSpPr>
          <p:nvPr/>
        </p:nvSpPr>
        <p:spPr bwMode="auto">
          <a:xfrm flipV="1">
            <a:off x="2057400" y="1066800"/>
            <a:ext cx="0" cy="762000"/>
          </a:xfrm>
          <a:prstGeom prst="line">
            <a:avLst/>
          </a:prstGeom>
          <a:noFill/>
          <a:ln w="9525">
            <a:solidFill>
              <a:schemeClr val="tx1"/>
            </a:solidFill>
            <a:round/>
            <a:headEnd/>
            <a:tailEnd/>
          </a:ln>
          <a:effectLst/>
        </p:spPr>
        <p:txBody>
          <a:bodyPr/>
          <a:lstStyle/>
          <a:p>
            <a:endParaRPr lang="en-US" dirty="0"/>
          </a:p>
        </p:txBody>
      </p:sp>
      <p:sp>
        <p:nvSpPr>
          <p:cNvPr id="97307" name="Rectangle 27"/>
          <p:cNvSpPr>
            <a:spLocks noChangeArrowheads="1"/>
          </p:cNvSpPr>
          <p:nvPr/>
        </p:nvSpPr>
        <p:spPr bwMode="auto">
          <a:xfrm>
            <a:off x="1371600" y="228600"/>
            <a:ext cx="13716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a:t>1</a:t>
            </a:r>
            <a:r>
              <a:rPr lang="en-US" b="1" baseline="30000" dirty="0"/>
              <a:t>st</a:t>
            </a:r>
            <a:r>
              <a:rPr lang="en-US" b="1" dirty="0"/>
              <a:t> Return</a:t>
            </a:r>
          </a:p>
        </p:txBody>
      </p:sp>
      <p:sp>
        <p:nvSpPr>
          <p:cNvPr id="97308" name="Text Box 28"/>
          <p:cNvSpPr txBox="1">
            <a:spLocks noChangeArrowheads="1"/>
          </p:cNvSpPr>
          <p:nvPr/>
        </p:nvSpPr>
        <p:spPr bwMode="auto">
          <a:xfrm>
            <a:off x="1978323" y="1066800"/>
            <a:ext cx="461665" cy="1219200"/>
          </a:xfrm>
          <a:prstGeom prst="rect">
            <a:avLst/>
          </a:prstGeom>
          <a:noFill/>
          <a:ln w="9525">
            <a:noFill/>
            <a:miter lim="800000"/>
            <a:headEnd/>
            <a:tailEnd/>
          </a:ln>
          <a:effectLst/>
        </p:spPr>
        <p:txBody>
          <a:bodyPr vert="eaVert">
            <a:spAutoFit/>
          </a:bodyPr>
          <a:lstStyle/>
          <a:p>
            <a:pPr>
              <a:spcBef>
                <a:spcPct val="50000"/>
              </a:spcBef>
            </a:pPr>
            <a:r>
              <a:rPr lang="en-US" dirty="0">
                <a:latin typeface="Abadi MT Condensed Extra Bold" charset="0"/>
                <a:ea typeface="Abadi MT Condensed Extra Bold" charset="0"/>
                <a:cs typeface="Abadi MT Condensed Extra Bold" charset="0"/>
              </a:rPr>
              <a:t>536 BC</a:t>
            </a:r>
          </a:p>
        </p:txBody>
      </p:sp>
      <p:sp>
        <p:nvSpPr>
          <p:cNvPr id="97312" name="Rectangle 32"/>
          <p:cNvSpPr>
            <a:spLocks noChangeArrowheads="1"/>
          </p:cNvSpPr>
          <p:nvPr/>
        </p:nvSpPr>
        <p:spPr bwMode="auto">
          <a:xfrm>
            <a:off x="0" y="3581400"/>
            <a:ext cx="48006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a:t>Restoration Under Zerubbabel</a:t>
            </a:r>
          </a:p>
        </p:txBody>
      </p:sp>
      <p:sp>
        <p:nvSpPr>
          <p:cNvPr id="97313" name="Rectangle 33"/>
          <p:cNvSpPr>
            <a:spLocks noChangeArrowheads="1"/>
          </p:cNvSpPr>
          <p:nvPr/>
        </p:nvSpPr>
        <p:spPr bwMode="auto">
          <a:xfrm>
            <a:off x="4953000" y="3581400"/>
            <a:ext cx="36576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a:t>Reforms Under Ezra</a:t>
            </a:r>
          </a:p>
        </p:txBody>
      </p:sp>
      <p:sp>
        <p:nvSpPr>
          <p:cNvPr id="97315" name="Text Box 35"/>
          <p:cNvSpPr txBox="1">
            <a:spLocks noChangeArrowheads="1"/>
          </p:cNvSpPr>
          <p:nvPr/>
        </p:nvSpPr>
        <p:spPr bwMode="auto">
          <a:xfrm>
            <a:off x="1431925" y="3200400"/>
            <a:ext cx="309563" cy="366713"/>
          </a:xfrm>
          <a:prstGeom prst="rect">
            <a:avLst/>
          </a:prstGeom>
          <a:noFill/>
          <a:ln w="9525">
            <a:noFill/>
            <a:miter lim="800000"/>
            <a:headEnd/>
            <a:tailEnd/>
          </a:ln>
          <a:effectLst/>
        </p:spPr>
        <p:txBody>
          <a:bodyPr>
            <a:spAutoFit/>
          </a:bodyPr>
          <a:lstStyle/>
          <a:p>
            <a:r>
              <a:rPr lang="en-US" dirty="0"/>
              <a:t>1</a:t>
            </a:r>
          </a:p>
        </p:txBody>
      </p:sp>
      <p:sp>
        <p:nvSpPr>
          <p:cNvPr id="97316" name="Text Box 36"/>
          <p:cNvSpPr txBox="1">
            <a:spLocks noChangeArrowheads="1"/>
          </p:cNvSpPr>
          <p:nvPr/>
        </p:nvSpPr>
        <p:spPr bwMode="auto">
          <a:xfrm>
            <a:off x="2117725" y="3200400"/>
            <a:ext cx="309563" cy="366713"/>
          </a:xfrm>
          <a:prstGeom prst="rect">
            <a:avLst/>
          </a:prstGeom>
          <a:noFill/>
          <a:ln w="9525">
            <a:noFill/>
            <a:miter lim="800000"/>
            <a:headEnd/>
            <a:tailEnd/>
          </a:ln>
          <a:effectLst/>
        </p:spPr>
        <p:txBody>
          <a:bodyPr>
            <a:spAutoFit/>
          </a:bodyPr>
          <a:lstStyle/>
          <a:p>
            <a:r>
              <a:rPr lang="en-US" dirty="0"/>
              <a:t>2</a:t>
            </a:r>
          </a:p>
        </p:txBody>
      </p:sp>
      <p:sp>
        <p:nvSpPr>
          <p:cNvPr id="97317" name="Text Box 37"/>
          <p:cNvSpPr txBox="1">
            <a:spLocks noChangeArrowheads="1"/>
          </p:cNvSpPr>
          <p:nvPr/>
        </p:nvSpPr>
        <p:spPr bwMode="auto">
          <a:xfrm>
            <a:off x="2803525" y="3200400"/>
            <a:ext cx="309563" cy="366713"/>
          </a:xfrm>
          <a:prstGeom prst="rect">
            <a:avLst/>
          </a:prstGeom>
          <a:noFill/>
          <a:ln w="9525">
            <a:noFill/>
            <a:miter lim="800000"/>
            <a:headEnd/>
            <a:tailEnd/>
          </a:ln>
          <a:effectLst/>
        </p:spPr>
        <p:txBody>
          <a:bodyPr>
            <a:spAutoFit/>
          </a:bodyPr>
          <a:lstStyle/>
          <a:p>
            <a:r>
              <a:rPr lang="en-US" dirty="0"/>
              <a:t>3</a:t>
            </a:r>
          </a:p>
        </p:txBody>
      </p:sp>
      <p:sp>
        <p:nvSpPr>
          <p:cNvPr id="97318" name="Text Box 38"/>
          <p:cNvSpPr txBox="1">
            <a:spLocks noChangeArrowheads="1"/>
          </p:cNvSpPr>
          <p:nvPr/>
        </p:nvSpPr>
        <p:spPr bwMode="auto">
          <a:xfrm>
            <a:off x="3276600" y="3200400"/>
            <a:ext cx="522288" cy="366713"/>
          </a:xfrm>
          <a:prstGeom prst="rect">
            <a:avLst/>
          </a:prstGeom>
          <a:noFill/>
          <a:ln w="9525">
            <a:noFill/>
            <a:miter lim="800000"/>
            <a:headEnd/>
            <a:tailEnd/>
          </a:ln>
          <a:effectLst/>
        </p:spPr>
        <p:txBody>
          <a:bodyPr>
            <a:spAutoFit/>
          </a:bodyPr>
          <a:lstStyle/>
          <a:p>
            <a:r>
              <a:rPr lang="en-US" dirty="0"/>
              <a:t>4</a:t>
            </a:r>
          </a:p>
        </p:txBody>
      </p:sp>
      <p:sp>
        <p:nvSpPr>
          <p:cNvPr id="97319" name="Text Box 39"/>
          <p:cNvSpPr txBox="1">
            <a:spLocks noChangeArrowheads="1"/>
          </p:cNvSpPr>
          <p:nvPr/>
        </p:nvSpPr>
        <p:spPr bwMode="auto">
          <a:xfrm>
            <a:off x="3810000" y="3200400"/>
            <a:ext cx="457200" cy="366713"/>
          </a:xfrm>
          <a:prstGeom prst="rect">
            <a:avLst/>
          </a:prstGeom>
          <a:noFill/>
          <a:ln w="9525">
            <a:noFill/>
            <a:miter lim="800000"/>
            <a:headEnd/>
            <a:tailEnd/>
          </a:ln>
          <a:effectLst/>
        </p:spPr>
        <p:txBody>
          <a:bodyPr>
            <a:spAutoFit/>
          </a:bodyPr>
          <a:lstStyle/>
          <a:p>
            <a:r>
              <a:rPr lang="en-US" dirty="0"/>
              <a:t>5</a:t>
            </a:r>
          </a:p>
        </p:txBody>
      </p:sp>
      <p:sp>
        <p:nvSpPr>
          <p:cNvPr id="97320" name="Text Box 40"/>
          <p:cNvSpPr txBox="1">
            <a:spLocks noChangeArrowheads="1"/>
          </p:cNvSpPr>
          <p:nvPr/>
        </p:nvSpPr>
        <p:spPr bwMode="auto">
          <a:xfrm flipH="1">
            <a:off x="4343400" y="3200400"/>
            <a:ext cx="533400" cy="366713"/>
          </a:xfrm>
          <a:prstGeom prst="rect">
            <a:avLst/>
          </a:prstGeom>
          <a:noFill/>
          <a:ln w="9525">
            <a:noFill/>
            <a:miter lim="800000"/>
            <a:headEnd/>
            <a:tailEnd/>
          </a:ln>
          <a:effectLst/>
        </p:spPr>
        <p:txBody>
          <a:bodyPr>
            <a:spAutoFit/>
          </a:bodyPr>
          <a:lstStyle/>
          <a:p>
            <a:r>
              <a:rPr lang="en-US" dirty="0"/>
              <a:t>6</a:t>
            </a:r>
          </a:p>
        </p:txBody>
      </p:sp>
      <p:sp>
        <p:nvSpPr>
          <p:cNvPr id="97321" name="Text Box 41"/>
          <p:cNvSpPr txBox="1">
            <a:spLocks noChangeArrowheads="1"/>
          </p:cNvSpPr>
          <p:nvPr/>
        </p:nvSpPr>
        <p:spPr bwMode="auto">
          <a:xfrm>
            <a:off x="5486400" y="3276600"/>
            <a:ext cx="457200" cy="366713"/>
          </a:xfrm>
          <a:prstGeom prst="rect">
            <a:avLst/>
          </a:prstGeom>
          <a:noFill/>
          <a:ln w="9525">
            <a:noFill/>
            <a:miter lim="800000"/>
            <a:headEnd/>
            <a:tailEnd/>
          </a:ln>
          <a:effectLst/>
        </p:spPr>
        <p:txBody>
          <a:bodyPr>
            <a:spAutoFit/>
          </a:bodyPr>
          <a:lstStyle/>
          <a:p>
            <a:r>
              <a:rPr lang="en-US" dirty="0"/>
              <a:t>7</a:t>
            </a:r>
          </a:p>
        </p:txBody>
      </p:sp>
      <p:sp>
        <p:nvSpPr>
          <p:cNvPr id="97322" name="Text Box 42"/>
          <p:cNvSpPr txBox="1">
            <a:spLocks noChangeArrowheads="1"/>
          </p:cNvSpPr>
          <p:nvPr/>
        </p:nvSpPr>
        <p:spPr bwMode="auto">
          <a:xfrm>
            <a:off x="6248400" y="3276600"/>
            <a:ext cx="309563" cy="366713"/>
          </a:xfrm>
          <a:prstGeom prst="rect">
            <a:avLst/>
          </a:prstGeom>
          <a:noFill/>
          <a:ln w="9525">
            <a:noFill/>
            <a:miter lim="800000"/>
            <a:headEnd/>
            <a:tailEnd/>
          </a:ln>
          <a:effectLst/>
        </p:spPr>
        <p:txBody>
          <a:bodyPr>
            <a:spAutoFit/>
          </a:bodyPr>
          <a:lstStyle/>
          <a:p>
            <a:r>
              <a:rPr lang="en-US" dirty="0"/>
              <a:t>8</a:t>
            </a:r>
          </a:p>
        </p:txBody>
      </p:sp>
      <p:sp>
        <p:nvSpPr>
          <p:cNvPr id="97323" name="Text Box 43"/>
          <p:cNvSpPr txBox="1">
            <a:spLocks noChangeArrowheads="1"/>
          </p:cNvSpPr>
          <p:nvPr/>
        </p:nvSpPr>
        <p:spPr bwMode="auto">
          <a:xfrm rot="-69408347">
            <a:off x="6129512" y="2367957"/>
            <a:ext cx="2123033" cy="366712"/>
          </a:xfrm>
          <a:prstGeom prst="rect">
            <a:avLst/>
          </a:prstGeom>
          <a:noFill/>
          <a:ln w="9525">
            <a:noFill/>
            <a:miter lim="800000"/>
            <a:headEnd/>
            <a:tailEnd/>
          </a:ln>
          <a:effectLst/>
        </p:spPr>
        <p:txBody>
          <a:bodyPr wrap="square">
            <a:spAutoFit/>
          </a:bodyPr>
          <a:lstStyle/>
          <a:p>
            <a:r>
              <a:rPr lang="en-US" dirty="0"/>
              <a:t>8:33</a:t>
            </a:r>
          </a:p>
        </p:txBody>
      </p:sp>
      <p:sp>
        <p:nvSpPr>
          <p:cNvPr id="97324" name="Text Box 44"/>
          <p:cNvSpPr txBox="1">
            <a:spLocks noChangeArrowheads="1"/>
          </p:cNvSpPr>
          <p:nvPr/>
        </p:nvSpPr>
        <p:spPr bwMode="auto">
          <a:xfrm rot="-25990166">
            <a:off x="7155657" y="2978943"/>
            <a:ext cx="838200" cy="366713"/>
          </a:xfrm>
          <a:prstGeom prst="rect">
            <a:avLst/>
          </a:prstGeom>
          <a:noFill/>
          <a:ln w="9525">
            <a:noFill/>
            <a:miter lim="800000"/>
            <a:headEnd/>
            <a:tailEnd/>
          </a:ln>
          <a:effectLst/>
        </p:spPr>
        <p:txBody>
          <a:bodyPr>
            <a:spAutoFit/>
          </a:bodyPr>
          <a:lstStyle/>
          <a:p>
            <a:r>
              <a:rPr lang="en-US" dirty="0"/>
              <a:t>10:1</a:t>
            </a:r>
          </a:p>
        </p:txBody>
      </p:sp>
      <p:sp>
        <p:nvSpPr>
          <p:cNvPr id="97325" name="Text Box 45"/>
          <p:cNvSpPr txBox="1">
            <a:spLocks noChangeArrowheads="1"/>
          </p:cNvSpPr>
          <p:nvPr/>
        </p:nvSpPr>
        <p:spPr bwMode="auto">
          <a:xfrm rot="17276953" flipH="1">
            <a:off x="7496969" y="2866231"/>
            <a:ext cx="1222375" cy="366713"/>
          </a:xfrm>
          <a:prstGeom prst="rect">
            <a:avLst/>
          </a:prstGeom>
          <a:noFill/>
          <a:ln w="9525">
            <a:noFill/>
            <a:miter lim="800000"/>
            <a:headEnd/>
            <a:tailEnd/>
          </a:ln>
          <a:effectLst/>
        </p:spPr>
        <p:txBody>
          <a:bodyPr>
            <a:spAutoFit/>
          </a:bodyPr>
          <a:lstStyle/>
          <a:p>
            <a:r>
              <a:rPr lang="en-US" dirty="0"/>
              <a:t>10:18</a:t>
            </a:r>
          </a:p>
        </p:txBody>
      </p:sp>
      <p:sp>
        <p:nvSpPr>
          <p:cNvPr id="97328" name="Text Box 48"/>
          <p:cNvSpPr txBox="1">
            <a:spLocks noChangeArrowheads="1"/>
          </p:cNvSpPr>
          <p:nvPr/>
        </p:nvSpPr>
        <p:spPr bwMode="auto">
          <a:xfrm>
            <a:off x="8915400" y="2557380"/>
            <a:ext cx="353971" cy="1661993"/>
          </a:xfrm>
          <a:prstGeom prst="rect">
            <a:avLst/>
          </a:prstGeom>
          <a:noFill/>
          <a:ln w="9525">
            <a:solidFill>
              <a:srgbClr val="7030A0"/>
            </a:solidFill>
            <a:miter lim="800000"/>
            <a:headEnd/>
            <a:tailEnd/>
          </a:ln>
          <a:effectLst/>
        </p:spPr>
        <p:txBody>
          <a:bodyPr wrap="square">
            <a:spAutoFit/>
          </a:bodyPr>
          <a:lstStyle/>
          <a:p>
            <a:pPr>
              <a:spcBef>
                <a:spcPct val="50000"/>
              </a:spcBef>
            </a:pPr>
            <a:r>
              <a:rPr lang="en-US" sz="1200" dirty="0">
                <a:solidFill>
                  <a:srgbClr val="7030A0"/>
                </a:solidFill>
              </a:rPr>
              <a:t>N</a:t>
            </a:r>
            <a:br>
              <a:rPr lang="en-US" sz="1200" dirty="0">
                <a:solidFill>
                  <a:srgbClr val="7030A0"/>
                </a:solidFill>
              </a:rPr>
            </a:br>
            <a:r>
              <a:rPr lang="en-US" sz="1200" dirty="0">
                <a:solidFill>
                  <a:srgbClr val="7030A0"/>
                </a:solidFill>
              </a:rPr>
              <a:t>E</a:t>
            </a:r>
            <a:br>
              <a:rPr lang="en-US" sz="1200" dirty="0">
                <a:solidFill>
                  <a:srgbClr val="7030A0"/>
                </a:solidFill>
              </a:rPr>
            </a:br>
            <a:r>
              <a:rPr lang="en-US" sz="1200" dirty="0">
                <a:solidFill>
                  <a:srgbClr val="7030A0"/>
                </a:solidFill>
              </a:rPr>
              <a:t>H</a:t>
            </a:r>
            <a:br>
              <a:rPr lang="en-US" sz="1200" dirty="0">
                <a:solidFill>
                  <a:srgbClr val="7030A0"/>
                </a:solidFill>
              </a:rPr>
            </a:br>
            <a:r>
              <a:rPr lang="en-US" sz="1200" dirty="0">
                <a:solidFill>
                  <a:srgbClr val="7030A0"/>
                </a:solidFill>
              </a:rPr>
              <a:t>E</a:t>
            </a:r>
          </a:p>
          <a:p>
            <a:pPr>
              <a:spcBef>
                <a:spcPct val="50000"/>
              </a:spcBef>
            </a:pPr>
            <a:r>
              <a:rPr lang="en-US" sz="1200" dirty="0">
                <a:solidFill>
                  <a:srgbClr val="7030A0"/>
                </a:solidFill>
              </a:rPr>
              <a:t>M</a:t>
            </a:r>
            <a:br>
              <a:rPr lang="en-US" sz="1200" dirty="0">
                <a:solidFill>
                  <a:srgbClr val="7030A0"/>
                </a:solidFill>
              </a:rPr>
            </a:br>
            <a:r>
              <a:rPr lang="en-US" sz="1200" dirty="0">
                <a:solidFill>
                  <a:srgbClr val="7030A0"/>
                </a:solidFill>
              </a:rPr>
              <a:t>I</a:t>
            </a:r>
            <a:br>
              <a:rPr lang="en-US" sz="1200" dirty="0">
                <a:solidFill>
                  <a:srgbClr val="7030A0"/>
                </a:solidFill>
              </a:rPr>
            </a:br>
            <a:r>
              <a:rPr lang="en-US" sz="1200" dirty="0">
                <a:solidFill>
                  <a:srgbClr val="7030A0"/>
                </a:solidFill>
              </a:rPr>
              <a:t>A</a:t>
            </a:r>
            <a:br>
              <a:rPr lang="en-US" sz="1200" dirty="0">
                <a:solidFill>
                  <a:srgbClr val="7030A0"/>
                </a:solidFill>
              </a:rPr>
            </a:br>
            <a:r>
              <a:rPr lang="en-US" sz="1200" dirty="0">
                <a:solidFill>
                  <a:srgbClr val="7030A0"/>
                </a:solidFill>
              </a:rPr>
              <a:t>H</a:t>
            </a:r>
          </a:p>
        </p:txBody>
      </p:sp>
      <p:sp>
        <p:nvSpPr>
          <p:cNvPr id="97331" name="Line 51"/>
          <p:cNvSpPr>
            <a:spLocks noChangeShapeType="1"/>
          </p:cNvSpPr>
          <p:nvPr/>
        </p:nvSpPr>
        <p:spPr bwMode="auto">
          <a:xfrm>
            <a:off x="1295400" y="4572000"/>
            <a:ext cx="0" cy="1981200"/>
          </a:xfrm>
          <a:prstGeom prst="line">
            <a:avLst/>
          </a:prstGeom>
          <a:noFill/>
          <a:ln w="28575">
            <a:solidFill>
              <a:schemeClr val="tx1"/>
            </a:solidFill>
            <a:round/>
            <a:headEnd/>
            <a:tailEnd/>
          </a:ln>
          <a:effectLst/>
        </p:spPr>
        <p:txBody>
          <a:bodyPr/>
          <a:lstStyle/>
          <a:p>
            <a:endParaRPr lang="en-US" dirty="0"/>
          </a:p>
        </p:txBody>
      </p:sp>
      <p:sp>
        <p:nvSpPr>
          <p:cNvPr id="97332" name="Line 52"/>
          <p:cNvSpPr>
            <a:spLocks noChangeShapeType="1"/>
          </p:cNvSpPr>
          <p:nvPr/>
        </p:nvSpPr>
        <p:spPr bwMode="auto">
          <a:xfrm flipV="1">
            <a:off x="1295400" y="1828800"/>
            <a:ext cx="762000" cy="1752600"/>
          </a:xfrm>
          <a:prstGeom prst="line">
            <a:avLst/>
          </a:prstGeom>
          <a:noFill/>
          <a:ln w="28575">
            <a:solidFill>
              <a:schemeClr val="tx1"/>
            </a:solidFill>
            <a:round/>
            <a:headEnd/>
            <a:tailEnd/>
          </a:ln>
          <a:effectLst/>
        </p:spPr>
        <p:txBody>
          <a:bodyPr/>
          <a:lstStyle/>
          <a:p>
            <a:endParaRPr lang="en-US" dirty="0"/>
          </a:p>
        </p:txBody>
      </p:sp>
      <p:sp>
        <p:nvSpPr>
          <p:cNvPr id="97333" name="Line 53"/>
          <p:cNvSpPr>
            <a:spLocks noChangeShapeType="1"/>
          </p:cNvSpPr>
          <p:nvPr/>
        </p:nvSpPr>
        <p:spPr bwMode="auto">
          <a:xfrm flipV="1">
            <a:off x="1981200" y="1828800"/>
            <a:ext cx="762000" cy="1752600"/>
          </a:xfrm>
          <a:prstGeom prst="line">
            <a:avLst/>
          </a:prstGeom>
          <a:noFill/>
          <a:ln w="28575">
            <a:solidFill>
              <a:schemeClr val="tx1"/>
            </a:solidFill>
            <a:round/>
            <a:headEnd/>
            <a:tailEnd/>
          </a:ln>
          <a:effectLst/>
        </p:spPr>
        <p:txBody>
          <a:bodyPr/>
          <a:lstStyle/>
          <a:p>
            <a:endParaRPr lang="en-US" dirty="0"/>
          </a:p>
        </p:txBody>
      </p:sp>
      <p:sp>
        <p:nvSpPr>
          <p:cNvPr id="97334" name="Line 54"/>
          <p:cNvSpPr>
            <a:spLocks noChangeShapeType="1"/>
          </p:cNvSpPr>
          <p:nvPr/>
        </p:nvSpPr>
        <p:spPr bwMode="auto">
          <a:xfrm flipH="1">
            <a:off x="1828800" y="4603990"/>
            <a:ext cx="15874" cy="1949209"/>
          </a:xfrm>
          <a:prstGeom prst="line">
            <a:avLst/>
          </a:prstGeom>
          <a:noFill/>
          <a:ln w="28575">
            <a:solidFill>
              <a:schemeClr val="tx1"/>
            </a:solidFill>
            <a:round/>
            <a:headEnd/>
            <a:tailEnd/>
          </a:ln>
          <a:effectLst/>
        </p:spPr>
        <p:txBody>
          <a:bodyPr/>
          <a:lstStyle/>
          <a:p>
            <a:endParaRPr lang="en-US" dirty="0"/>
          </a:p>
        </p:txBody>
      </p:sp>
      <p:sp>
        <p:nvSpPr>
          <p:cNvPr id="97336" name="Line 56"/>
          <p:cNvSpPr>
            <a:spLocks noChangeShapeType="1"/>
          </p:cNvSpPr>
          <p:nvPr/>
        </p:nvSpPr>
        <p:spPr bwMode="auto">
          <a:xfrm flipV="1">
            <a:off x="2667000" y="1828800"/>
            <a:ext cx="762000" cy="1752600"/>
          </a:xfrm>
          <a:prstGeom prst="line">
            <a:avLst/>
          </a:prstGeom>
          <a:noFill/>
          <a:ln w="76200" cmpd="tri">
            <a:solidFill>
              <a:schemeClr val="tx1"/>
            </a:solidFill>
            <a:round/>
            <a:headEnd/>
            <a:tailEnd/>
          </a:ln>
          <a:effectLst/>
        </p:spPr>
        <p:txBody>
          <a:bodyPr/>
          <a:lstStyle/>
          <a:p>
            <a:endParaRPr lang="en-US" dirty="0"/>
          </a:p>
        </p:txBody>
      </p:sp>
      <p:sp>
        <p:nvSpPr>
          <p:cNvPr id="97337" name="Line 57"/>
          <p:cNvSpPr>
            <a:spLocks noChangeShapeType="1"/>
          </p:cNvSpPr>
          <p:nvPr/>
        </p:nvSpPr>
        <p:spPr bwMode="auto">
          <a:xfrm flipH="1">
            <a:off x="2590800" y="4114800"/>
            <a:ext cx="76200" cy="2438400"/>
          </a:xfrm>
          <a:prstGeom prst="line">
            <a:avLst/>
          </a:prstGeom>
          <a:noFill/>
          <a:ln w="76200" cmpd="tri">
            <a:solidFill>
              <a:schemeClr val="tx1"/>
            </a:solidFill>
            <a:round/>
            <a:headEnd/>
            <a:tailEnd/>
          </a:ln>
          <a:effectLst/>
        </p:spPr>
        <p:txBody>
          <a:bodyPr/>
          <a:lstStyle/>
          <a:p>
            <a:endParaRPr lang="en-US" dirty="0"/>
          </a:p>
        </p:txBody>
      </p:sp>
      <p:sp>
        <p:nvSpPr>
          <p:cNvPr id="97338" name="Text Box 58"/>
          <p:cNvSpPr txBox="1">
            <a:spLocks noChangeArrowheads="1"/>
          </p:cNvSpPr>
          <p:nvPr/>
        </p:nvSpPr>
        <p:spPr bwMode="auto">
          <a:xfrm rot="10738458" flipV="1">
            <a:off x="684213" y="4205288"/>
            <a:ext cx="1981200" cy="366712"/>
          </a:xfrm>
          <a:prstGeom prst="rect">
            <a:avLst/>
          </a:prstGeom>
          <a:noFill/>
          <a:ln w="9525">
            <a:noFill/>
            <a:miter lim="800000"/>
            <a:headEnd/>
            <a:tailEnd/>
          </a:ln>
          <a:effectLst/>
        </p:spPr>
        <p:txBody>
          <a:bodyPr>
            <a:spAutoFit/>
          </a:bodyPr>
          <a:lstStyle/>
          <a:p>
            <a:pPr>
              <a:spcBef>
                <a:spcPct val="50000"/>
              </a:spcBef>
            </a:pPr>
            <a:r>
              <a:rPr lang="en-US" dirty="0"/>
              <a:t> </a:t>
            </a:r>
          </a:p>
        </p:txBody>
      </p:sp>
      <p:sp>
        <p:nvSpPr>
          <p:cNvPr id="97341" name="Text Box 61"/>
          <p:cNvSpPr txBox="1">
            <a:spLocks noChangeArrowheads="1"/>
          </p:cNvSpPr>
          <p:nvPr/>
        </p:nvSpPr>
        <p:spPr bwMode="auto">
          <a:xfrm>
            <a:off x="762000" y="4191000"/>
            <a:ext cx="1981200" cy="366713"/>
          </a:xfrm>
          <a:prstGeom prst="rect">
            <a:avLst/>
          </a:prstGeom>
          <a:noFill/>
          <a:ln w="9525">
            <a:noFill/>
            <a:miter lim="800000"/>
            <a:headEnd/>
            <a:tailEnd/>
          </a:ln>
          <a:effectLst/>
        </p:spPr>
        <p:txBody>
          <a:bodyPr>
            <a:spAutoFit/>
          </a:bodyPr>
          <a:lstStyle/>
          <a:p>
            <a:pPr>
              <a:spcBef>
                <a:spcPct val="50000"/>
              </a:spcBef>
            </a:pPr>
            <a:r>
              <a:rPr lang="en-US" b="1" dirty="0">
                <a:solidFill>
                  <a:srgbClr val="7030A0"/>
                </a:solidFill>
              </a:rPr>
              <a:t>The Journey</a:t>
            </a:r>
          </a:p>
        </p:txBody>
      </p:sp>
      <p:sp>
        <p:nvSpPr>
          <p:cNvPr id="97344" name="Line 64"/>
          <p:cNvSpPr>
            <a:spLocks noChangeShapeType="1"/>
          </p:cNvSpPr>
          <p:nvPr/>
        </p:nvSpPr>
        <p:spPr bwMode="auto">
          <a:xfrm>
            <a:off x="0" y="4572000"/>
            <a:ext cx="4648200" cy="0"/>
          </a:xfrm>
          <a:prstGeom prst="line">
            <a:avLst/>
          </a:prstGeom>
          <a:noFill/>
          <a:ln w="9525">
            <a:solidFill>
              <a:schemeClr val="tx1"/>
            </a:solidFill>
            <a:round/>
            <a:headEnd/>
            <a:tailEnd/>
          </a:ln>
          <a:effectLst/>
        </p:spPr>
        <p:txBody>
          <a:bodyPr/>
          <a:lstStyle/>
          <a:p>
            <a:endParaRPr lang="en-US" dirty="0"/>
          </a:p>
        </p:txBody>
      </p:sp>
      <p:sp>
        <p:nvSpPr>
          <p:cNvPr id="97345" name="Line 65"/>
          <p:cNvSpPr>
            <a:spLocks noChangeShapeType="1"/>
          </p:cNvSpPr>
          <p:nvPr/>
        </p:nvSpPr>
        <p:spPr bwMode="auto">
          <a:xfrm>
            <a:off x="1828800" y="5715000"/>
            <a:ext cx="0" cy="0"/>
          </a:xfrm>
          <a:prstGeom prst="line">
            <a:avLst/>
          </a:prstGeom>
          <a:noFill/>
          <a:ln w="9525">
            <a:solidFill>
              <a:schemeClr val="tx1"/>
            </a:solidFill>
            <a:round/>
            <a:headEnd/>
            <a:tailEnd/>
          </a:ln>
          <a:effectLst/>
        </p:spPr>
        <p:txBody>
          <a:bodyPr/>
          <a:lstStyle/>
          <a:p>
            <a:endParaRPr lang="en-US" dirty="0"/>
          </a:p>
        </p:txBody>
      </p:sp>
      <p:sp>
        <p:nvSpPr>
          <p:cNvPr id="97346" name="Text Box 66"/>
          <p:cNvSpPr txBox="1">
            <a:spLocks noChangeArrowheads="1"/>
          </p:cNvSpPr>
          <p:nvPr/>
        </p:nvSpPr>
        <p:spPr bwMode="auto">
          <a:xfrm>
            <a:off x="971550" y="4419600"/>
            <a:ext cx="225425" cy="1962076"/>
          </a:xfrm>
          <a:prstGeom prst="rect">
            <a:avLst/>
          </a:prstGeom>
          <a:noFill/>
          <a:ln w="9525">
            <a:noFill/>
            <a:miter lim="800000"/>
            <a:headEnd/>
            <a:tailEnd/>
          </a:ln>
          <a:effectLst/>
        </p:spPr>
        <p:txBody>
          <a:bodyPr wrap="square">
            <a:spAutoFit/>
          </a:bodyPr>
          <a:lstStyle/>
          <a:p>
            <a:pPr>
              <a:spcBef>
                <a:spcPct val="50000"/>
              </a:spcBef>
            </a:pPr>
            <a:endParaRPr lang="en-US" sz="900" dirty="0">
              <a:latin typeface="Abadi MT Condensed Extra Bold" charset="0"/>
              <a:ea typeface="Abadi MT Condensed Extra Bold" charset="0"/>
              <a:cs typeface="Abadi MT Condensed Extra Bold" charset="0"/>
            </a:endParaRPr>
          </a:p>
          <a:p>
            <a:pPr>
              <a:spcBef>
                <a:spcPct val="50000"/>
              </a:spcBef>
            </a:pPr>
            <a:r>
              <a:rPr lang="en-US" sz="900" dirty="0">
                <a:latin typeface="Abadi MT Condensed Extra Bold" charset="0"/>
                <a:ea typeface="Abadi MT Condensed Extra Bold" charset="0"/>
                <a:cs typeface="Abadi MT Condensed Extra Bold" charset="0"/>
              </a:rPr>
              <a:t>CY</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R</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US</a:t>
            </a:r>
            <a:br>
              <a:rPr lang="en-US" sz="900" dirty="0">
                <a:latin typeface="Abadi MT Condensed Extra Bold" charset="0"/>
                <a:ea typeface="Abadi MT Condensed Extra Bold" charset="0"/>
                <a:cs typeface="Abadi MT Condensed Extra Bold" charset="0"/>
              </a:rPr>
            </a:b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Dec</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r</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ee</a:t>
            </a:r>
            <a:endParaRPr lang="en-US" dirty="0">
              <a:latin typeface="Abadi MT Condensed Extra Bold" charset="0"/>
              <a:ea typeface="Abadi MT Condensed Extra Bold" charset="0"/>
              <a:cs typeface="Abadi MT Condensed Extra Bold" charset="0"/>
            </a:endParaRPr>
          </a:p>
        </p:txBody>
      </p:sp>
      <p:sp>
        <p:nvSpPr>
          <p:cNvPr id="97347" name="Text Box 67"/>
          <p:cNvSpPr txBox="1">
            <a:spLocks noChangeArrowheads="1"/>
          </p:cNvSpPr>
          <p:nvPr/>
        </p:nvSpPr>
        <p:spPr bwMode="auto">
          <a:xfrm>
            <a:off x="1352550" y="4557713"/>
            <a:ext cx="263525" cy="1931987"/>
          </a:xfrm>
          <a:prstGeom prst="rect">
            <a:avLst/>
          </a:prstGeom>
          <a:noFill/>
          <a:ln w="9525">
            <a:noFill/>
            <a:miter lim="800000"/>
            <a:headEnd/>
            <a:tailEnd/>
          </a:ln>
          <a:effectLst/>
        </p:spPr>
        <p:txBody>
          <a:bodyPr wrap="square">
            <a:spAutoFit/>
          </a:bodyPr>
          <a:lstStyle/>
          <a:p>
            <a:r>
              <a:rPr lang="en-US" sz="1000" b="1" dirty="0">
                <a:latin typeface="Abadi MT Condensed Extra Bold" charset="0"/>
                <a:ea typeface="Abadi MT Condensed Extra Bold" charset="0"/>
                <a:cs typeface="Abadi MT Condensed Extra Bold" charset="0"/>
              </a:rPr>
              <a:t>Journey</a:t>
            </a:r>
          </a:p>
          <a:p>
            <a:endParaRPr lang="en-US" sz="900" b="1" dirty="0"/>
          </a:p>
          <a:p>
            <a:r>
              <a:rPr lang="en-US" sz="900" b="1" dirty="0"/>
              <a:t>Prep</a:t>
            </a:r>
          </a:p>
        </p:txBody>
      </p:sp>
      <p:sp>
        <p:nvSpPr>
          <p:cNvPr id="97348" name="Text Box 68"/>
          <p:cNvSpPr txBox="1">
            <a:spLocks noChangeArrowheads="1"/>
          </p:cNvSpPr>
          <p:nvPr/>
        </p:nvSpPr>
        <p:spPr bwMode="auto">
          <a:xfrm>
            <a:off x="1920873" y="4557713"/>
            <a:ext cx="314326" cy="1938992"/>
          </a:xfrm>
          <a:prstGeom prst="rect">
            <a:avLst/>
          </a:prstGeom>
          <a:noFill/>
          <a:ln w="9525">
            <a:noFill/>
            <a:miter lim="800000"/>
            <a:headEnd/>
            <a:tailEnd/>
          </a:ln>
          <a:effectLst/>
        </p:spPr>
        <p:txBody>
          <a:bodyPr wrap="square">
            <a:spAutoFit/>
          </a:bodyPr>
          <a:lstStyle/>
          <a:p>
            <a:r>
              <a:rPr lang="en-US" sz="1000" b="1" dirty="0">
                <a:latin typeface="Abadi MT Condensed Extra Bold" charset="0"/>
                <a:ea typeface="Abadi MT Condensed Extra Bold" charset="0"/>
                <a:cs typeface="Abadi MT Condensed Extra Bold" charset="0"/>
              </a:rPr>
              <a:t>L</a:t>
            </a:r>
          </a:p>
          <a:p>
            <a:r>
              <a:rPr lang="en-US" sz="1000" b="1" dirty="0">
                <a:latin typeface="Abadi MT Condensed Extra Bold" charset="0"/>
                <a:ea typeface="Abadi MT Condensed Extra Bold" charset="0"/>
                <a:cs typeface="Abadi MT Condensed Extra Bold" charset="0"/>
              </a:rPr>
              <a:t>I</a:t>
            </a:r>
          </a:p>
          <a:p>
            <a:r>
              <a:rPr lang="en-US" sz="1000" b="1" dirty="0">
                <a:latin typeface="Abadi MT Condensed Extra Bold" charset="0"/>
                <a:ea typeface="Abadi MT Condensed Extra Bold" charset="0"/>
                <a:cs typeface="Abadi MT Condensed Extra Bold" charset="0"/>
              </a:rPr>
              <a:t>S</a:t>
            </a:r>
          </a:p>
          <a:p>
            <a:r>
              <a:rPr lang="en-US" sz="1000" b="1" dirty="0">
                <a:latin typeface="Abadi MT Condensed Extra Bold" charset="0"/>
                <a:ea typeface="Abadi MT Condensed Extra Bold" charset="0"/>
                <a:cs typeface="Abadi MT Condensed Extra Bold" charset="0"/>
              </a:rPr>
              <a:t>t</a:t>
            </a:r>
            <a:br>
              <a:rPr lang="en-US" sz="1000" b="1" dirty="0">
                <a:latin typeface="Abadi MT Condensed Extra Bold" charset="0"/>
                <a:ea typeface="Abadi MT Condensed Extra Bold" charset="0"/>
                <a:cs typeface="Abadi MT Condensed Extra Bold" charset="0"/>
              </a:rPr>
            </a:br>
            <a:br>
              <a:rPr lang="en-US" sz="1000" b="1" dirty="0">
                <a:latin typeface="Abadi MT Condensed Extra Bold" charset="0"/>
                <a:ea typeface="Abadi MT Condensed Extra Bold" charset="0"/>
                <a:cs typeface="Abadi MT Condensed Extra Bold" charset="0"/>
              </a:rPr>
            </a:br>
            <a:r>
              <a:rPr lang="en-US" sz="1000" b="1" dirty="0">
                <a:latin typeface="Abadi MT Condensed Extra Bold" charset="0"/>
                <a:ea typeface="Abadi MT Condensed Extra Bold" charset="0"/>
                <a:cs typeface="Abadi MT Condensed Extra Bold" charset="0"/>
              </a:rPr>
              <a:t>of</a:t>
            </a:r>
            <a:br>
              <a:rPr lang="en-US" sz="1000" b="1" dirty="0">
                <a:latin typeface="Abadi MT Condensed Extra Bold" charset="0"/>
                <a:ea typeface="Abadi MT Condensed Extra Bold" charset="0"/>
                <a:cs typeface="Abadi MT Condensed Extra Bold" charset="0"/>
              </a:rPr>
            </a:br>
            <a:br>
              <a:rPr lang="en-US" sz="1000" b="1" dirty="0">
                <a:latin typeface="Abadi MT Condensed Extra Bold" charset="0"/>
                <a:ea typeface="Abadi MT Condensed Extra Bold" charset="0"/>
                <a:cs typeface="Abadi MT Condensed Extra Bold" charset="0"/>
              </a:rPr>
            </a:br>
            <a:r>
              <a:rPr lang="en-US" sz="1000" b="1" dirty="0">
                <a:latin typeface="Abadi MT Condensed Extra Bold" charset="0"/>
                <a:ea typeface="Abadi MT Condensed Extra Bold" charset="0"/>
                <a:cs typeface="Abadi MT Condensed Extra Bold" charset="0"/>
              </a:rPr>
              <a:t>n</a:t>
            </a:r>
            <a:br>
              <a:rPr lang="en-US" sz="1000" b="1" dirty="0">
                <a:latin typeface="Abadi MT Condensed Extra Bold" charset="0"/>
                <a:ea typeface="Abadi MT Condensed Extra Bold" charset="0"/>
                <a:cs typeface="Abadi MT Condensed Extra Bold" charset="0"/>
              </a:rPr>
            </a:br>
            <a:r>
              <a:rPr lang="en-US" sz="1000" b="1" dirty="0">
                <a:latin typeface="Abadi MT Condensed Extra Bold" charset="0"/>
                <a:ea typeface="Abadi MT Condensed Extra Bold" charset="0"/>
                <a:cs typeface="Abadi MT Condensed Extra Bold" charset="0"/>
              </a:rPr>
              <a:t>ame</a:t>
            </a:r>
            <a:br>
              <a:rPr lang="en-US" sz="1000" b="1" dirty="0">
                <a:latin typeface="Abadi MT Condensed Extra Bold" charset="0"/>
                <a:ea typeface="Abadi MT Condensed Extra Bold" charset="0"/>
                <a:cs typeface="Abadi MT Condensed Extra Bold" charset="0"/>
              </a:rPr>
            </a:br>
            <a:r>
              <a:rPr lang="en-US" sz="1000" b="1" dirty="0">
                <a:latin typeface="Abadi MT Condensed Extra Bold" charset="0"/>
                <a:ea typeface="Abadi MT Condensed Extra Bold" charset="0"/>
                <a:cs typeface="Abadi MT Condensed Extra Bold" charset="0"/>
              </a:rPr>
              <a:t>s</a:t>
            </a:r>
          </a:p>
        </p:txBody>
      </p:sp>
      <p:sp>
        <p:nvSpPr>
          <p:cNvPr id="97349" name="Line 69"/>
          <p:cNvSpPr>
            <a:spLocks noChangeShapeType="1"/>
          </p:cNvSpPr>
          <p:nvPr/>
        </p:nvSpPr>
        <p:spPr bwMode="auto">
          <a:xfrm flipV="1">
            <a:off x="4800600" y="1828800"/>
            <a:ext cx="685800" cy="1752600"/>
          </a:xfrm>
          <a:prstGeom prst="line">
            <a:avLst/>
          </a:prstGeom>
          <a:noFill/>
          <a:ln w="76200" cmpd="tri">
            <a:solidFill>
              <a:srgbClr val="7030A0"/>
            </a:solidFill>
            <a:round/>
            <a:headEnd/>
            <a:tailEnd/>
          </a:ln>
          <a:effectLst/>
        </p:spPr>
        <p:txBody>
          <a:bodyPr/>
          <a:lstStyle/>
          <a:p>
            <a:endParaRPr lang="en-US" dirty="0"/>
          </a:p>
        </p:txBody>
      </p:sp>
      <p:sp>
        <p:nvSpPr>
          <p:cNvPr id="97350" name="Line 70"/>
          <p:cNvSpPr>
            <a:spLocks noChangeShapeType="1"/>
          </p:cNvSpPr>
          <p:nvPr/>
        </p:nvSpPr>
        <p:spPr bwMode="auto">
          <a:xfrm flipH="1">
            <a:off x="4724400" y="4114800"/>
            <a:ext cx="0" cy="2743200"/>
          </a:xfrm>
          <a:prstGeom prst="line">
            <a:avLst/>
          </a:prstGeom>
          <a:noFill/>
          <a:ln w="76200" cmpd="tri">
            <a:solidFill>
              <a:srgbClr val="7030A0"/>
            </a:solidFill>
            <a:round/>
            <a:headEnd/>
            <a:tailEnd/>
          </a:ln>
          <a:effectLst/>
        </p:spPr>
        <p:txBody>
          <a:bodyPr/>
          <a:lstStyle/>
          <a:p>
            <a:endParaRPr lang="en-US" dirty="0"/>
          </a:p>
        </p:txBody>
      </p:sp>
      <p:sp>
        <p:nvSpPr>
          <p:cNvPr id="97351" name="Line 71"/>
          <p:cNvSpPr>
            <a:spLocks noChangeShapeType="1"/>
          </p:cNvSpPr>
          <p:nvPr/>
        </p:nvSpPr>
        <p:spPr bwMode="auto">
          <a:xfrm>
            <a:off x="4876800" y="3733800"/>
            <a:ext cx="0" cy="3124200"/>
          </a:xfrm>
          <a:prstGeom prst="line">
            <a:avLst/>
          </a:prstGeom>
          <a:noFill/>
          <a:ln w="76200" cmpd="tri">
            <a:solidFill>
              <a:srgbClr val="7030A0"/>
            </a:solidFill>
            <a:round/>
            <a:headEnd/>
            <a:tailEnd/>
          </a:ln>
          <a:effectLst/>
        </p:spPr>
        <p:txBody>
          <a:bodyPr/>
          <a:lstStyle/>
          <a:p>
            <a:endParaRPr lang="en-US" dirty="0"/>
          </a:p>
        </p:txBody>
      </p:sp>
      <p:sp>
        <p:nvSpPr>
          <p:cNvPr id="97353" name="Text Box 73"/>
          <p:cNvSpPr txBox="1">
            <a:spLocks noChangeArrowheads="1"/>
          </p:cNvSpPr>
          <p:nvPr/>
        </p:nvSpPr>
        <p:spPr bwMode="auto">
          <a:xfrm>
            <a:off x="3124200" y="4191000"/>
            <a:ext cx="1752600" cy="366713"/>
          </a:xfrm>
          <a:prstGeom prst="rect">
            <a:avLst/>
          </a:prstGeom>
          <a:noFill/>
          <a:ln w="9525">
            <a:noFill/>
            <a:miter lim="800000"/>
            <a:headEnd/>
            <a:tailEnd/>
          </a:ln>
          <a:effectLst/>
        </p:spPr>
        <p:txBody>
          <a:bodyPr>
            <a:spAutoFit/>
          </a:bodyPr>
          <a:lstStyle/>
          <a:p>
            <a:r>
              <a:rPr lang="en-US" b="1" dirty="0">
                <a:solidFill>
                  <a:srgbClr val="7030A0"/>
                </a:solidFill>
              </a:rPr>
              <a:t>The Work</a:t>
            </a:r>
          </a:p>
        </p:txBody>
      </p:sp>
      <p:sp>
        <p:nvSpPr>
          <p:cNvPr id="97354" name="Line 74"/>
          <p:cNvSpPr>
            <a:spLocks noChangeShapeType="1"/>
          </p:cNvSpPr>
          <p:nvPr/>
        </p:nvSpPr>
        <p:spPr bwMode="auto">
          <a:xfrm>
            <a:off x="2667000" y="4953000"/>
            <a:ext cx="2057400" cy="0"/>
          </a:xfrm>
          <a:prstGeom prst="line">
            <a:avLst/>
          </a:prstGeom>
          <a:noFill/>
          <a:ln w="9525">
            <a:solidFill>
              <a:schemeClr val="tx1"/>
            </a:solidFill>
            <a:round/>
            <a:headEnd/>
            <a:tailEnd/>
          </a:ln>
          <a:effectLst/>
        </p:spPr>
        <p:txBody>
          <a:bodyPr/>
          <a:lstStyle/>
          <a:p>
            <a:endParaRPr lang="en-US" dirty="0"/>
          </a:p>
        </p:txBody>
      </p:sp>
      <p:sp>
        <p:nvSpPr>
          <p:cNvPr id="97355" name="Text Box 75"/>
          <p:cNvSpPr txBox="1">
            <a:spLocks noChangeArrowheads="1"/>
          </p:cNvSpPr>
          <p:nvPr/>
        </p:nvSpPr>
        <p:spPr bwMode="auto">
          <a:xfrm>
            <a:off x="2819400" y="4648200"/>
            <a:ext cx="2133600" cy="274638"/>
          </a:xfrm>
          <a:prstGeom prst="rect">
            <a:avLst/>
          </a:prstGeom>
          <a:noFill/>
          <a:ln w="9525">
            <a:noFill/>
            <a:miter lim="800000"/>
            <a:headEnd/>
            <a:tailEnd/>
          </a:ln>
          <a:effectLst/>
        </p:spPr>
        <p:txBody>
          <a:bodyPr>
            <a:spAutoFit/>
          </a:bodyPr>
          <a:lstStyle/>
          <a:p>
            <a:r>
              <a:rPr lang="en-US" sz="1200" b="1" dirty="0">
                <a:solidFill>
                  <a:srgbClr val="7030A0"/>
                </a:solidFill>
                <a:latin typeface="Bauhaus 93" pitchFamily="82" charset="77"/>
              </a:rPr>
              <a:t>Rebuilding the Temple</a:t>
            </a:r>
          </a:p>
        </p:txBody>
      </p:sp>
      <p:sp>
        <p:nvSpPr>
          <p:cNvPr id="97356" name="Line 76"/>
          <p:cNvSpPr>
            <a:spLocks noChangeShapeType="1"/>
          </p:cNvSpPr>
          <p:nvPr/>
        </p:nvSpPr>
        <p:spPr bwMode="auto">
          <a:xfrm flipV="1">
            <a:off x="3200400" y="1828800"/>
            <a:ext cx="762000" cy="1752600"/>
          </a:xfrm>
          <a:prstGeom prst="line">
            <a:avLst/>
          </a:prstGeom>
          <a:noFill/>
          <a:ln w="38100">
            <a:solidFill>
              <a:schemeClr val="tx1"/>
            </a:solidFill>
            <a:round/>
            <a:headEnd/>
            <a:tailEnd/>
          </a:ln>
          <a:effectLst/>
        </p:spPr>
        <p:txBody>
          <a:bodyPr/>
          <a:lstStyle/>
          <a:p>
            <a:endParaRPr lang="en-US" dirty="0"/>
          </a:p>
        </p:txBody>
      </p:sp>
      <p:sp>
        <p:nvSpPr>
          <p:cNvPr id="97359" name="Line 79"/>
          <p:cNvSpPr>
            <a:spLocks noChangeShapeType="1"/>
          </p:cNvSpPr>
          <p:nvPr/>
        </p:nvSpPr>
        <p:spPr bwMode="auto">
          <a:xfrm>
            <a:off x="2667000" y="6553200"/>
            <a:ext cx="1981200" cy="0"/>
          </a:xfrm>
          <a:prstGeom prst="line">
            <a:avLst/>
          </a:prstGeom>
          <a:noFill/>
          <a:ln w="9525">
            <a:solidFill>
              <a:schemeClr val="tx1"/>
            </a:solidFill>
            <a:round/>
            <a:headEnd/>
            <a:tailEnd/>
          </a:ln>
          <a:effectLst/>
        </p:spPr>
        <p:txBody>
          <a:bodyPr/>
          <a:lstStyle/>
          <a:p>
            <a:endParaRPr lang="en-US" dirty="0"/>
          </a:p>
        </p:txBody>
      </p:sp>
      <p:sp>
        <p:nvSpPr>
          <p:cNvPr id="97360" name="Text Box 80"/>
          <p:cNvSpPr txBox="1">
            <a:spLocks noChangeArrowheads="1"/>
          </p:cNvSpPr>
          <p:nvPr/>
        </p:nvSpPr>
        <p:spPr bwMode="auto">
          <a:xfrm>
            <a:off x="3352800" y="6553200"/>
            <a:ext cx="1447800" cy="274638"/>
          </a:xfrm>
          <a:prstGeom prst="rect">
            <a:avLst/>
          </a:prstGeom>
          <a:noFill/>
          <a:ln w="9525">
            <a:noFill/>
            <a:miter lim="800000"/>
            <a:headEnd/>
            <a:tailEnd/>
          </a:ln>
          <a:effectLst/>
        </p:spPr>
        <p:txBody>
          <a:bodyPr>
            <a:spAutoFit/>
          </a:bodyPr>
          <a:lstStyle/>
          <a:p>
            <a:r>
              <a:rPr lang="en-US" sz="1200" b="1" dirty="0"/>
              <a:t>Darius the King</a:t>
            </a:r>
          </a:p>
        </p:txBody>
      </p:sp>
      <p:sp>
        <p:nvSpPr>
          <p:cNvPr id="97361" name="Line 81"/>
          <p:cNvSpPr>
            <a:spLocks noChangeShapeType="1"/>
          </p:cNvSpPr>
          <p:nvPr/>
        </p:nvSpPr>
        <p:spPr bwMode="auto">
          <a:xfrm flipH="1">
            <a:off x="0" y="6553200"/>
            <a:ext cx="2667000" cy="0"/>
          </a:xfrm>
          <a:prstGeom prst="line">
            <a:avLst/>
          </a:prstGeom>
          <a:noFill/>
          <a:ln w="9525">
            <a:solidFill>
              <a:schemeClr val="tx1"/>
            </a:solidFill>
            <a:round/>
            <a:headEnd/>
            <a:tailEnd/>
          </a:ln>
          <a:effectLst/>
        </p:spPr>
        <p:txBody>
          <a:bodyPr/>
          <a:lstStyle/>
          <a:p>
            <a:endParaRPr lang="en-US" dirty="0"/>
          </a:p>
        </p:txBody>
      </p:sp>
      <p:sp>
        <p:nvSpPr>
          <p:cNvPr id="97362" name="Text Box 82"/>
          <p:cNvSpPr txBox="1">
            <a:spLocks noChangeArrowheads="1"/>
          </p:cNvSpPr>
          <p:nvPr/>
        </p:nvSpPr>
        <p:spPr bwMode="auto">
          <a:xfrm>
            <a:off x="609600" y="6583363"/>
            <a:ext cx="727075" cy="274637"/>
          </a:xfrm>
          <a:prstGeom prst="rect">
            <a:avLst/>
          </a:prstGeom>
          <a:noFill/>
          <a:ln w="9525">
            <a:noFill/>
            <a:miter lim="800000"/>
            <a:headEnd/>
            <a:tailEnd/>
          </a:ln>
          <a:effectLst/>
        </p:spPr>
        <p:txBody>
          <a:bodyPr>
            <a:spAutoFit/>
          </a:bodyPr>
          <a:lstStyle/>
          <a:p>
            <a:r>
              <a:rPr lang="en-US" sz="1200" b="1" dirty="0"/>
              <a:t>Cyrus</a:t>
            </a:r>
          </a:p>
        </p:txBody>
      </p:sp>
      <p:sp>
        <p:nvSpPr>
          <p:cNvPr id="97363" name="Line 83"/>
          <p:cNvSpPr>
            <a:spLocks noChangeShapeType="1"/>
          </p:cNvSpPr>
          <p:nvPr/>
        </p:nvSpPr>
        <p:spPr bwMode="auto">
          <a:xfrm flipV="1">
            <a:off x="4876800" y="6553200"/>
            <a:ext cx="4267200" cy="0"/>
          </a:xfrm>
          <a:prstGeom prst="line">
            <a:avLst/>
          </a:prstGeom>
          <a:noFill/>
          <a:ln w="9525">
            <a:solidFill>
              <a:schemeClr val="tx1"/>
            </a:solidFill>
            <a:round/>
            <a:headEnd/>
            <a:tailEnd/>
          </a:ln>
          <a:effectLst/>
        </p:spPr>
        <p:txBody>
          <a:bodyPr/>
          <a:lstStyle/>
          <a:p>
            <a:endParaRPr lang="en-US" dirty="0"/>
          </a:p>
        </p:txBody>
      </p:sp>
      <p:sp>
        <p:nvSpPr>
          <p:cNvPr id="97364" name="Text Box 84"/>
          <p:cNvSpPr txBox="1">
            <a:spLocks noChangeArrowheads="1"/>
          </p:cNvSpPr>
          <p:nvPr/>
        </p:nvSpPr>
        <p:spPr bwMode="auto">
          <a:xfrm>
            <a:off x="4953000" y="6553200"/>
            <a:ext cx="1828800" cy="274638"/>
          </a:xfrm>
          <a:prstGeom prst="rect">
            <a:avLst/>
          </a:prstGeom>
          <a:noFill/>
          <a:ln w="9525">
            <a:noFill/>
            <a:miter lim="800000"/>
            <a:headEnd/>
            <a:tailEnd/>
          </a:ln>
          <a:effectLst/>
        </p:spPr>
        <p:txBody>
          <a:bodyPr>
            <a:spAutoFit/>
          </a:bodyPr>
          <a:lstStyle/>
          <a:p>
            <a:r>
              <a:rPr lang="en-US" sz="1200" b="1" dirty="0"/>
              <a:t>Artaxerxes the King</a:t>
            </a:r>
          </a:p>
        </p:txBody>
      </p:sp>
      <p:sp>
        <p:nvSpPr>
          <p:cNvPr id="97365" name="Line 85"/>
          <p:cNvSpPr>
            <a:spLocks noChangeShapeType="1"/>
          </p:cNvSpPr>
          <p:nvPr/>
        </p:nvSpPr>
        <p:spPr bwMode="auto">
          <a:xfrm>
            <a:off x="4724400" y="4572000"/>
            <a:ext cx="1905000" cy="0"/>
          </a:xfrm>
          <a:prstGeom prst="line">
            <a:avLst/>
          </a:prstGeom>
          <a:noFill/>
          <a:ln w="9525">
            <a:solidFill>
              <a:schemeClr val="tx1"/>
            </a:solidFill>
            <a:round/>
            <a:headEnd/>
            <a:tailEnd/>
          </a:ln>
          <a:effectLst/>
        </p:spPr>
        <p:txBody>
          <a:bodyPr/>
          <a:lstStyle/>
          <a:p>
            <a:endParaRPr lang="en-US" dirty="0"/>
          </a:p>
        </p:txBody>
      </p:sp>
      <p:sp>
        <p:nvSpPr>
          <p:cNvPr id="97366" name="Line 86"/>
          <p:cNvSpPr>
            <a:spLocks noChangeShapeType="1"/>
          </p:cNvSpPr>
          <p:nvPr/>
        </p:nvSpPr>
        <p:spPr bwMode="auto">
          <a:xfrm>
            <a:off x="3124200" y="4953000"/>
            <a:ext cx="0" cy="1600200"/>
          </a:xfrm>
          <a:prstGeom prst="line">
            <a:avLst/>
          </a:prstGeom>
          <a:noFill/>
          <a:ln w="9525">
            <a:solidFill>
              <a:schemeClr val="tx1"/>
            </a:solidFill>
            <a:round/>
            <a:headEnd/>
            <a:tailEnd/>
          </a:ln>
          <a:effectLst/>
        </p:spPr>
        <p:txBody>
          <a:bodyPr/>
          <a:lstStyle/>
          <a:p>
            <a:endParaRPr lang="en-US" dirty="0"/>
          </a:p>
        </p:txBody>
      </p:sp>
      <p:sp>
        <p:nvSpPr>
          <p:cNvPr id="97367" name="Line 87"/>
          <p:cNvSpPr>
            <a:spLocks noChangeShapeType="1"/>
          </p:cNvSpPr>
          <p:nvPr/>
        </p:nvSpPr>
        <p:spPr bwMode="auto">
          <a:xfrm>
            <a:off x="3505200" y="4953000"/>
            <a:ext cx="0" cy="1600200"/>
          </a:xfrm>
          <a:prstGeom prst="line">
            <a:avLst/>
          </a:prstGeom>
          <a:noFill/>
          <a:ln w="9525">
            <a:solidFill>
              <a:schemeClr val="tx1"/>
            </a:solidFill>
            <a:round/>
            <a:headEnd/>
            <a:tailEnd/>
          </a:ln>
          <a:effectLst/>
        </p:spPr>
        <p:txBody>
          <a:bodyPr/>
          <a:lstStyle/>
          <a:p>
            <a:endParaRPr lang="en-US" dirty="0"/>
          </a:p>
        </p:txBody>
      </p:sp>
      <p:sp>
        <p:nvSpPr>
          <p:cNvPr id="97368" name="Line 88"/>
          <p:cNvSpPr>
            <a:spLocks noChangeShapeType="1"/>
          </p:cNvSpPr>
          <p:nvPr/>
        </p:nvSpPr>
        <p:spPr bwMode="auto">
          <a:xfrm>
            <a:off x="3886200" y="4953000"/>
            <a:ext cx="0" cy="1600200"/>
          </a:xfrm>
          <a:prstGeom prst="line">
            <a:avLst/>
          </a:prstGeom>
          <a:noFill/>
          <a:ln w="9525">
            <a:solidFill>
              <a:schemeClr val="tx1"/>
            </a:solidFill>
            <a:round/>
            <a:headEnd/>
            <a:tailEnd/>
          </a:ln>
          <a:effectLst/>
        </p:spPr>
        <p:txBody>
          <a:bodyPr/>
          <a:lstStyle/>
          <a:p>
            <a:endParaRPr lang="en-US" dirty="0"/>
          </a:p>
        </p:txBody>
      </p:sp>
      <p:sp>
        <p:nvSpPr>
          <p:cNvPr id="97369" name="Line 89"/>
          <p:cNvSpPr>
            <a:spLocks noChangeShapeType="1"/>
          </p:cNvSpPr>
          <p:nvPr/>
        </p:nvSpPr>
        <p:spPr bwMode="auto">
          <a:xfrm>
            <a:off x="4267200" y="4953000"/>
            <a:ext cx="0" cy="1600200"/>
          </a:xfrm>
          <a:prstGeom prst="line">
            <a:avLst/>
          </a:prstGeom>
          <a:noFill/>
          <a:ln w="9525">
            <a:solidFill>
              <a:schemeClr val="tx1"/>
            </a:solidFill>
            <a:round/>
            <a:headEnd/>
            <a:tailEnd/>
          </a:ln>
          <a:effectLst/>
        </p:spPr>
        <p:txBody>
          <a:bodyPr/>
          <a:lstStyle/>
          <a:p>
            <a:endParaRPr lang="en-US" dirty="0"/>
          </a:p>
        </p:txBody>
      </p:sp>
      <p:sp>
        <p:nvSpPr>
          <p:cNvPr id="97370" name="Line 90"/>
          <p:cNvSpPr>
            <a:spLocks noChangeShapeType="1"/>
          </p:cNvSpPr>
          <p:nvPr/>
        </p:nvSpPr>
        <p:spPr bwMode="auto">
          <a:xfrm flipV="1">
            <a:off x="3733800" y="1828800"/>
            <a:ext cx="762000" cy="1752600"/>
          </a:xfrm>
          <a:prstGeom prst="line">
            <a:avLst/>
          </a:prstGeom>
          <a:noFill/>
          <a:ln w="38100">
            <a:solidFill>
              <a:schemeClr val="tx1"/>
            </a:solidFill>
            <a:round/>
            <a:headEnd/>
            <a:tailEnd/>
          </a:ln>
          <a:effectLst/>
        </p:spPr>
        <p:txBody>
          <a:bodyPr/>
          <a:lstStyle/>
          <a:p>
            <a:endParaRPr lang="en-US" dirty="0"/>
          </a:p>
        </p:txBody>
      </p:sp>
      <p:sp>
        <p:nvSpPr>
          <p:cNvPr id="97372" name="Line 92"/>
          <p:cNvSpPr>
            <a:spLocks noChangeShapeType="1"/>
          </p:cNvSpPr>
          <p:nvPr/>
        </p:nvSpPr>
        <p:spPr bwMode="auto">
          <a:xfrm flipV="1">
            <a:off x="4267200" y="1828800"/>
            <a:ext cx="762000" cy="1752600"/>
          </a:xfrm>
          <a:prstGeom prst="line">
            <a:avLst/>
          </a:prstGeom>
          <a:noFill/>
          <a:ln w="28575">
            <a:solidFill>
              <a:schemeClr val="tx1"/>
            </a:solidFill>
            <a:round/>
            <a:headEnd/>
            <a:tailEnd/>
          </a:ln>
          <a:effectLst/>
        </p:spPr>
        <p:txBody>
          <a:bodyPr/>
          <a:lstStyle/>
          <a:p>
            <a:endParaRPr lang="en-US" dirty="0"/>
          </a:p>
        </p:txBody>
      </p:sp>
      <p:sp>
        <p:nvSpPr>
          <p:cNvPr id="97374" name="Text Box 94"/>
          <p:cNvSpPr txBox="1">
            <a:spLocks noChangeArrowheads="1"/>
          </p:cNvSpPr>
          <p:nvPr/>
        </p:nvSpPr>
        <p:spPr bwMode="auto">
          <a:xfrm>
            <a:off x="5029200" y="4191000"/>
            <a:ext cx="1600200" cy="369332"/>
          </a:xfrm>
          <a:prstGeom prst="rect">
            <a:avLst/>
          </a:prstGeom>
          <a:noFill/>
          <a:ln w="9525">
            <a:noFill/>
            <a:miter lim="800000"/>
            <a:headEnd/>
            <a:tailEnd/>
          </a:ln>
          <a:effectLst/>
        </p:spPr>
        <p:txBody>
          <a:bodyPr wrap="square">
            <a:spAutoFit/>
          </a:bodyPr>
          <a:lstStyle/>
          <a:p>
            <a:r>
              <a:rPr lang="en-US" b="1" dirty="0">
                <a:solidFill>
                  <a:srgbClr val="7030A0"/>
                </a:solidFill>
              </a:rPr>
              <a:t>The Journey</a:t>
            </a:r>
          </a:p>
        </p:txBody>
      </p:sp>
      <p:sp>
        <p:nvSpPr>
          <p:cNvPr id="97375" name="Line 95"/>
          <p:cNvSpPr>
            <a:spLocks noChangeShapeType="1"/>
          </p:cNvSpPr>
          <p:nvPr/>
        </p:nvSpPr>
        <p:spPr bwMode="auto">
          <a:xfrm>
            <a:off x="6705600" y="4114800"/>
            <a:ext cx="0" cy="2438400"/>
          </a:xfrm>
          <a:prstGeom prst="line">
            <a:avLst/>
          </a:prstGeom>
          <a:noFill/>
          <a:ln w="76200" cmpd="tri">
            <a:solidFill>
              <a:schemeClr val="tx1"/>
            </a:solidFill>
            <a:round/>
            <a:headEnd/>
            <a:tailEnd/>
          </a:ln>
          <a:effectLst/>
        </p:spPr>
        <p:txBody>
          <a:bodyPr/>
          <a:lstStyle/>
          <a:p>
            <a:endParaRPr lang="en-US" dirty="0"/>
          </a:p>
        </p:txBody>
      </p:sp>
      <p:sp>
        <p:nvSpPr>
          <p:cNvPr id="97376" name="Line 96"/>
          <p:cNvSpPr>
            <a:spLocks noChangeShapeType="1"/>
          </p:cNvSpPr>
          <p:nvPr/>
        </p:nvSpPr>
        <p:spPr bwMode="auto">
          <a:xfrm flipV="1">
            <a:off x="6705600" y="1828800"/>
            <a:ext cx="609600" cy="1752600"/>
          </a:xfrm>
          <a:prstGeom prst="line">
            <a:avLst/>
          </a:prstGeom>
          <a:noFill/>
          <a:ln w="76200" cmpd="tri">
            <a:solidFill>
              <a:schemeClr val="tx1"/>
            </a:solidFill>
            <a:round/>
            <a:headEnd/>
            <a:tailEnd/>
          </a:ln>
          <a:effectLst/>
        </p:spPr>
        <p:txBody>
          <a:bodyPr/>
          <a:lstStyle/>
          <a:p>
            <a:endParaRPr lang="en-US" dirty="0"/>
          </a:p>
        </p:txBody>
      </p:sp>
      <p:sp>
        <p:nvSpPr>
          <p:cNvPr id="97377" name="Line 97"/>
          <p:cNvSpPr>
            <a:spLocks noChangeShapeType="1"/>
          </p:cNvSpPr>
          <p:nvPr/>
        </p:nvSpPr>
        <p:spPr bwMode="auto">
          <a:xfrm flipV="1">
            <a:off x="5943600" y="1828800"/>
            <a:ext cx="609600" cy="1752600"/>
          </a:xfrm>
          <a:prstGeom prst="line">
            <a:avLst/>
          </a:prstGeom>
          <a:noFill/>
          <a:ln w="28575">
            <a:solidFill>
              <a:schemeClr val="tx1"/>
            </a:solidFill>
            <a:round/>
            <a:headEnd/>
            <a:tailEnd/>
          </a:ln>
          <a:effectLst/>
        </p:spPr>
        <p:txBody>
          <a:bodyPr/>
          <a:lstStyle/>
          <a:p>
            <a:endParaRPr lang="en-US" dirty="0"/>
          </a:p>
        </p:txBody>
      </p:sp>
      <p:sp>
        <p:nvSpPr>
          <p:cNvPr id="97379" name="Line 99"/>
          <p:cNvSpPr>
            <a:spLocks noChangeShapeType="1"/>
          </p:cNvSpPr>
          <p:nvPr/>
        </p:nvSpPr>
        <p:spPr bwMode="auto">
          <a:xfrm>
            <a:off x="5257800" y="4572000"/>
            <a:ext cx="0" cy="1981200"/>
          </a:xfrm>
          <a:prstGeom prst="line">
            <a:avLst/>
          </a:prstGeom>
          <a:noFill/>
          <a:ln w="9525">
            <a:solidFill>
              <a:schemeClr val="tx1"/>
            </a:solidFill>
            <a:round/>
            <a:headEnd/>
            <a:tailEnd/>
          </a:ln>
          <a:effectLst/>
        </p:spPr>
        <p:txBody>
          <a:bodyPr/>
          <a:lstStyle/>
          <a:p>
            <a:endParaRPr lang="en-US" dirty="0"/>
          </a:p>
        </p:txBody>
      </p:sp>
      <p:sp>
        <p:nvSpPr>
          <p:cNvPr id="97380" name="Line 100"/>
          <p:cNvSpPr>
            <a:spLocks noChangeShapeType="1"/>
          </p:cNvSpPr>
          <p:nvPr/>
        </p:nvSpPr>
        <p:spPr bwMode="auto">
          <a:xfrm>
            <a:off x="5715000" y="4572000"/>
            <a:ext cx="0" cy="1981200"/>
          </a:xfrm>
          <a:prstGeom prst="line">
            <a:avLst/>
          </a:prstGeom>
          <a:noFill/>
          <a:ln w="9525">
            <a:solidFill>
              <a:schemeClr val="tx1"/>
            </a:solidFill>
            <a:round/>
            <a:headEnd/>
            <a:tailEnd/>
          </a:ln>
          <a:effectLst/>
        </p:spPr>
        <p:txBody>
          <a:bodyPr/>
          <a:lstStyle/>
          <a:p>
            <a:endParaRPr lang="en-US" dirty="0"/>
          </a:p>
        </p:txBody>
      </p:sp>
      <p:sp>
        <p:nvSpPr>
          <p:cNvPr id="97381" name="Line 101"/>
          <p:cNvSpPr>
            <a:spLocks noChangeShapeType="1"/>
          </p:cNvSpPr>
          <p:nvPr/>
        </p:nvSpPr>
        <p:spPr bwMode="auto">
          <a:xfrm>
            <a:off x="6172200" y="4572000"/>
            <a:ext cx="0" cy="1981200"/>
          </a:xfrm>
          <a:prstGeom prst="line">
            <a:avLst/>
          </a:prstGeom>
          <a:noFill/>
          <a:ln w="9525">
            <a:solidFill>
              <a:schemeClr val="tx1"/>
            </a:solidFill>
            <a:round/>
            <a:headEnd/>
            <a:tailEnd/>
          </a:ln>
          <a:effectLst/>
        </p:spPr>
        <p:txBody>
          <a:bodyPr/>
          <a:lstStyle/>
          <a:p>
            <a:endParaRPr lang="en-US" dirty="0"/>
          </a:p>
        </p:txBody>
      </p:sp>
      <p:sp>
        <p:nvSpPr>
          <p:cNvPr id="97382" name="Line 102"/>
          <p:cNvSpPr>
            <a:spLocks noChangeShapeType="1"/>
          </p:cNvSpPr>
          <p:nvPr/>
        </p:nvSpPr>
        <p:spPr bwMode="auto">
          <a:xfrm>
            <a:off x="6705600" y="4572000"/>
            <a:ext cx="1905000" cy="0"/>
          </a:xfrm>
          <a:prstGeom prst="line">
            <a:avLst/>
          </a:prstGeom>
          <a:noFill/>
          <a:ln w="9525">
            <a:solidFill>
              <a:schemeClr val="tx1"/>
            </a:solidFill>
            <a:round/>
            <a:headEnd/>
            <a:tailEnd/>
          </a:ln>
          <a:effectLst/>
        </p:spPr>
        <p:txBody>
          <a:bodyPr/>
          <a:lstStyle/>
          <a:p>
            <a:endParaRPr lang="en-US" dirty="0"/>
          </a:p>
        </p:txBody>
      </p:sp>
      <p:sp>
        <p:nvSpPr>
          <p:cNvPr id="97383" name="Line 103"/>
          <p:cNvSpPr>
            <a:spLocks noChangeShapeType="1"/>
          </p:cNvSpPr>
          <p:nvPr/>
        </p:nvSpPr>
        <p:spPr bwMode="auto">
          <a:xfrm flipV="1">
            <a:off x="7315200" y="1828800"/>
            <a:ext cx="609600" cy="1676400"/>
          </a:xfrm>
          <a:prstGeom prst="line">
            <a:avLst/>
          </a:prstGeom>
          <a:noFill/>
          <a:ln w="9525">
            <a:solidFill>
              <a:schemeClr val="tx1"/>
            </a:solidFill>
            <a:round/>
            <a:headEnd/>
            <a:tailEnd/>
          </a:ln>
          <a:effectLst/>
        </p:spPr>
        <p:txBody>
          <a:bodyPr/>
          <a:lstStyle/>
          <a:p>
            <a:endParaRPr lang="en-US" dirty="0"/>
          </a:p>
        </p:txBody>
      </p:sp>
      <p:sp>
        <p:nvSpPr>
          <p:cNvPr id="97384" name="Line 104"/>
          <p:cNvSpPr>
            <a:spLocks noChangeShapeType="1"/>
          </p:cNvSpPr>
          <p:nvPr/>
        </p:nvSpPr>
        <p:spPr bwMode="auto">
          <a:xfrm flipV="1">
            <a:off x="7772400" y="1828800"/>
            <a:ext cx="609600" cy="1752600"/>
          </a:xfrm>
          <a:prstGeom prst="line">
            <a:avLst/>
          </a:prstGeom>
          <a:noFill/>
          <a:ln w="9525">
            <a:solidFill>
              <a:schemeClr val="tx1"/>
            </a:solidFill>
            <a:round/>
            <a:headEnd/>
            <a:tailEnd/>
          </a:ln>
          <a:effectLst/>
        </p:spPr>
        <p:txBody>
          <a:bodyPr/>
          <a:lstStyle/>
          <a:p>
            <a:endParaRPr lang="en-US" dirty="0"/>
          </a:p>
        </p:txBody>
      </p:sp>
      <p:sp>
        <p:nvSpPr>
          <p:cNvPr id="97385" name="Line 105"/>
          <p:cNvSpPr>
            <a:spLocks noChangeShapeType="1"/>
          </p:cNvSpPr>
          <p:nvPr/>
        </p:nvSpPr>
        <p:spPr bwMode="auto">
          <a:xfrm>
            <a:off x="6705600" y="4953000"/>
            <a:ext cx="2438400" cy="0"/>
          </a:xfrm>
          <a:prstGeom prst="line">
            <a:avLst/>
          </a:prstGeom>
          <a:noFill/>
          <a:ln w="9525">
            <a:solidFill>
              <a:schemeClr val="tx1"/>
            </a:solidFill>
            <a:round/>
            <a:headEnd/>
            <a:tailEnd/>
          </a:ln>
          <a:effectLst/>
        </p:spPr>
        <p:txBody>
          <a:bodyPr/>
          <a:lstStyle/>
          <a:p>
            <a:endParaRPr lang="en-US" dirty="0"/>
          </a:p>
        </p:txBody>
      </p:sp>
      <p:sp>
        <p:nvSpPr>
          <p:cNvPr id="97386" name="Text Box 106"/>
          <p:cNvSpPr txBox="1">
            <a:spLocks noChangeArrowheads="1"/>
          </p:cNvSpPr>
          <p:nvPr/>
        </p:nvSpPr>
        <p:spPr bwMode="auto">
          <a:xfrm>
            <a:off x="6705600" y="4572000"/>
            <a:ext cx="2438400" cy="304800"/>
          </a:xfrm>
          <a:prstGeom prst="rect">
            <a:avLst/>
          </a:prstGeom>
          <a:noFill/>
          <a:ln w="9525">
            <a:noFill/>
            <a:miter lim="800000"/>
            <a:headEnd/>
            <a:tailEnd/>
          </a:ln>
          <a:effectLst/>
        </p:spPr>
        <p:txBody>
          <a:bodyPr>
            <a:spAutoFit/>
          </a:bodyPr>
          <a:lstStyle/>
          <a:p>
            <a:r>
              <a:rPr lang="en-US" sz="1400" dirty="0">
                <a:latin typeface="Bauhaus 93" pitchFamily="82" charset="77"/>
              </a:rPr>
              <a:t>Dissolving Mixed Marriages</a:t>
            </a:r>
          </a:p>
        </p:txBody>
      </p:sp>
      <p:sp>
        <p:nvSpPr>
          <p:cNvPr id="97387" name="Text Box 107"/>
          <p:cNvSpPr txBox="1">
            <a:spLocks noChangeArrowheads="1"/>
          </p:cNvSpPr>
          <p:nvPr/>
        </p:nvSpPr>
        <p:spPr bwMode="auto">
          <a:xfrm>
            <a:off x="7070725" y="4191000"/>
            <a:ext cx="1463675" cy="366713"/>
          </a:xfrm>
          <a:prstGeom prst="rect">
            <a:avLst/>
          </a:prstGeom>
          <a:noFill/>
          <a:ln w="9525">
            <a:noFill/>
            <a:miter lim="800000"/>
            <a:headEnd/>
            <a:tailEnd/>
          </a:ln>
          <a:effectLst/>
        </p:spPr>
        <p:txBody>
          <a:bodyPr>
            <a:spAutoFit/>
          </a:bodyPr>
          <a:lstStyle/>
          <a:p>
            <a:r>
              <a:rPr lang="en-US" b="1" dirty="0">
                <a:solidFill>
                  <a:srgbClr val="7030A0"/>
                </a:solidFill>
              </a:rPr>
              <a:t>The Work</a:t>
            </a:r>
          </a:p>
        </p:txBody>
      </p:sp>
      <p:sp>
        <p:nvSpPr>
          <p:cNvPr id="97389" name="Line 109"/>
          <p:cNvSpPr>
            <a:spLocks noChangeShapeType="1"/>
          </p:cNvSpPr>
          <p:nvPr/>
        </p:nvSpPr>
        <p:spPr bwMode="auto">
          <a:xfrm>
            <a:off x="3276600" y="6553200"/>
            <a:ext cx="0" cy="304800"/>
          </a:xfrm>
          <a:prstGeom prst="line">
            <a:avLst/>
          </a:prstGeom>
          <a:noFill/>
          <a:ln w="9525">
            <a:solidFill>
              <a:schemeClr val="tx1"/>
            </a:solidFill>
            <a:prstDash val="dashDot"/>
            <a:round/>
            <a:headEnd/>
            <a:tailEnd/>
          </a:ln>
          <a:effectLst/>
        </p:spPr>
        <p:txBody>
          <a:bodyPr/>
          <a:lstStyle/>
          <a:p>
            <a:endParaRPr lang="en-US" dirty="0"/>
          </a:p>
        </p:txBody>
      </p:sp>
      <p:sp>
        <p:nvSpPr>
          <p:cNvPr id="97390" name="Text Box 110"/>
          <p:cNvSpPr txBox="1">
            <a:spLocks noChangeArrowheads="1"/>
          </p:cNvSpPr>
          <p:nvPr/>
        </p:nvSpPr>
        <p:spPr bwMode="auto">
          <a:xfrm>
            <a:off x="6232525" y="4648200"/>
            <a:ext cx="320675" cy="1892826"/>
          </a:xfrm>
          <a:prstGeom prst="rect">
            <a:avLst/>
          </a:prstGeom>
          <a:noFill/>
          <a:ln w="9525">
            <a:noFill/>
            <a:miter lim="800000"/>
            <a:headEnd/>
            <a:tailEnd/>
          </a:ln>
          <a:effectLst/>
        </p:spPr>
        <p:txBody>
          <a:bodyPr>
            <a:spAutoFit/>
          </a:bodyPr>
          <a:lstStyle/>
          <a:p>
            <a:r>
              <a:rPr lang="en-US" sz="900" dirty="0">
                <a:latin typeface="Abadi MT Condensed Extra Bold" charset="0"/>
                <a:ea typeface="Abadi MT Condensed Extra Bold" charset="0"/>
                <a:cs typeface="Abadi MT Condensed Extra Bold" charset="0"/>
              </a:rPr>
              <a:t>J</a:t>
            </a:r>
          </a:p>
          <a:p>
            <a:r>
              <a:rPr lang="en-US" sz="900" dirty="0">
                <a:latin typeface="Abadi MT Condensed Extra Bold" charset="0"/>
                <a:ea typeface="Abadi MT Condensed Extra Bold" charset="0"/>
                <a:cs typeface="Abadi MT Condensed Extra Bold" charset="0"/>
              </a:rPr>
              <a:t>O</a:t>
            </a:r>
          </a:p>
          <a:p>
            <a:r>
              <a:rPr lang="en-US" sz="900" dirty="0">
                <a:latin typeface="Abadi MT Condensed Extra Bold" charset="0"/>
                <a:ea typeface="Abadi MT Condensed Extra Bold" charset="0"/>
                <a:cs typeface="Abadi MT Condensed Extra Bold" charset="0"/>
              </a:rPr>
              <a:t>U</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N</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y </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J</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u</a:t>
            </a:r>
          </a:p>
          <a:p>
            <a:r>
              <a:rPr lang="en-US" sz="900" dirty="0">
                <a:latin typeface="Abadi MT Condensed Extra Bold" charset="0"/>
                <a:ea typeface="Abadi MT Condensed Extra Bold" charset="0"/>
                <a:cs typeface="Abadi MT Condensed Extra Bold" charset="0"/>
              </a:rPr>
              <a:t>s</a:t>
            </a:r>
          </a:p>
        </p:txBody>
      </p:sp>
      <p:sp>
        <p:nvSpPr>
          <p:cNvPr id="97391" name="Text Box 111"/>
          <p:cNvSpPr txBox="1">
            <a:spLocks noChangeArrowheads="1"/>
          </p:cNvSpPr>
          <p:nvPr/>
        </p:nvSpPr>
        <p:spPr bwMode="auto">
          <a:xfrm>
            <a:off x="5867400" y="4648200"/>
            <a:ext cx="285750" cy="2169825"/>
          </a:xfrm>
          <a:prstGeom prst="rect">
            <a:avLst/>
          </a:prstGeom>
          <a:noFill/>
          <a:ln w="9525">
            <a:noFill/>
            <a:miter lim="800000"/>
            <a:headEnd/>
            <a:tailEnd/>
          </a:ln>
          <a:effectLst/>
        </p:spPr>
        <p:txBody>
          <a:bodyPr wrap="square">
            <a:spAutoFit/>
          </a:bodyPr>
          <a:lstStyle/>
          <a:p>
            <a:r>
              <a:rPr lang="en-US" sz="900" dirty="0">
                <a:latin typeface="Abadi MT Condensed Extra Bold" charset="0"/>
                <a:ea typeface="Abadi MT Condensed Extra Bold" charset="0"/>
                <a:cs typeface="Abadi MT Condensed Extra Bold" charset="0"/>
              </a:rPr>
              <a:t>L</a:t>
            </a:r>
          </a:p>
          <a:p>
            <a:r>
              <a:rPr lang="en-US" sz="900" dirty="0">
                <a:latin typeface="Abadi MT Condensed Extra Bold" charset="0"/>
                <a:ea typeface="Abadi MT Condensed Extra Bold" charset="0"/>
                <a:cs typeface="Abadi MT Condensed Extra Bold" charset="0"/>
              </a:rPr>
              <a:t>I</a:t>
            </a:r>
          </a:p>
          <a:p>
            <a:r>
              <a:rPr lang="en-US" sz="900" dirty="0">
                <a:latin typeface="Abadi MT Condensed Extra Bold" charset="0"/>
                <a:ea typeface="Abadi MT Condensed Extra Bold" charset="0"/>
                <a:cs typeface="Abadi MT Condensed Extra Bold" charset="0"/>
              </a:rPr>
              <a:t>S</a:t>
            </a:r>
          </a:p>
          <a:p>
            <a:r>
              <a:rPr lang="en-US" sz="900" dirty="0">
                <a:latin typeface="Abadi MT Condensed Extra Bold" charset="0"/>
                <a:ea typeface="Abadi MT Condensed Extra Bold" charset="0"/>
                <a:cs typeface="Abadi MT Condensed Extra Bold" charset="0"/>
              </a:rPr>
              <a:t>T</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 </a:t>
            </a:r>
          </a:p>
          <a:p>
            <a:r>
              <a:rPr lang="en-US" sz="900" dirty="0">
                <a:latin typeface="Abadi MT Condensed Extra Bold" charset="0"/>
                <a:ea typeface="Abadi MT Condensed Extra Bold" charset="0"/>
                <a:cs typeface="Abadi MT Condensed Extra Bold" charset="0"/>
              </a:rPr>
              <a:t>of</a:t>
            </a:r>
            <a:br>
              <a:rPr lang="en-US" sz="900" dirty="0">
                <a:latin typeface="Abadi MT Condensed Extra Bold" charset="0"/>
                <a:ea typeface="Abadi MT Condensed Extra Bold" charset="0"/>
                <a:cs typeface="Abadi MT Condensed Extra Bold" charset="0"/>
              </a:rPr>
            </a:b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N</a:t>
            </a:r>
          </a:p>
          <a:p>
            <a:r>
              <a:rPr lang="en-US" sz="900" dirty="0">
                <a:latin typeface="Abadi MT Condensed Extra Bold" charset="0"/>
                <a:ea typeface="Abadi MT Condensed Extra Bold" charset="0"/>
                <a:cs typeface="Abadi MT Condensed Extra Bold" charset="0"/>
              </a:rPr>
              <a:t>A</a:t>
            </a:r>
          </a:p>
          <a:p>
            <a:r>
              <a:rPr lang="en-US" sz="900" dirty="0">
                <a:latin typeface="Abadi MT Condensed Extra Bold" charset="0"/>
                <a:ea typeface="Abadi MT Condensed Extra Bold" charset="0"/>
                <a:cs typeface="Abadi MT Condensed Extra Bold" charset="0"/>
              </a:rPr>
              <a:t>M</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S</a:t>
            </a:r>
          </a:p>
          <a:p>
            <a:endParaRPr lang="en-US" sz="900" dirty="0">
              <a:latin typeface="Abadi MT Condensed Extra Bold" charset="0"/>
              <a:ea typeface="Abadi MT Condensed Extra Bold" charset="0"/>
              <a:cs typeface="Abadi MT Condensed Extra Bold" charset="0"/>
            </a:endParaRPr>
          </a:p>
          <a:p>
            <a:endParaRPr lang="en-US" dirty="0">
              <a:latin typeface="Abadi MT Condensed Extra Bold" charset="0"/>
              <a:ea typeface="Abadi MT Condensed Extra Bold" charset="0"/>
              <a:cs typeface="Abadi MT Condensed Extra Bold" charset="0"/>
            </a:endParaRPr>
          </a:p>
        </p:txBody>
      </p:sp>
      <p:sp>
        <p:nvSpPr>
          <p:cNvPr id="97392" name="Text Box 112"/>
          <p:cNvSpPr txBox="1">
            <a:spLocks noChangeArrowheads="1"/>
          </p:cNvSpPr>
          <p:nvPr/>
        </p:nvSpPr>
        <p:spPr bwMode="auto">
          <a:xfrm>
            <a:off x="5334000" y="4648200"/>
            <a:ext cx="381000" cy="2352675"/>
          </a:xfrm>
          <a:prstGeom prst="rect">
            <a:avLst/>
          </a:prstGeom>
          <a:noFill/>
          <a:ln w="9525">
            <a:noFill/>
            <a:miter lim="800000"/>
            <a:headEnd/>
            <a:tailEnd/>
          </a:ln>
          <a:effectLst/>
        </p:spPr>
        <p:txBody>
          <a:bodyPr wrap="square">
            <a:spAutoFit/>
          </a:bodyPr>
          <a:lstStyle/>
          <a:p>
            <a:r>
              <a:rPr lang="en-US" sz="900" dirty="0">
                <a:latin typeface="Abadi MT Condensed Extra Bold" charset="0"/>
                <a:ea typeface="Abadi MT Condensed Extra Bold" charset="0"/>
                <a:cs typeface="Abadi MT Condensed Extra Bold" charset="0"/>
              </a:rPr>
              <a:t>P</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S</a:t>
            </a:r>
          </a:p>
          <a:p>
            <a:r>
              <a:rPr lang="en-US" sz="900" dirty="0">
                <a:latin typeface="Abadi MT Condensed Extra Bold" charset="0"/>
                <a:ea typeface="Abadi MT Condensed Extra Bold" charset="0"/>
                <a:cs typeface="Abadi MT Condensed Extra Bold" charset="0"/>
              </a:rPr>
              <a:t>A</a:t>
            </a:r>
          </a:p>
          <a:p>
            <a:r>
              <a:rPr lang="en-US" sz="900" dirty="0">
                <a:latin typeface="Abadi MT Condensed Extra Bold" charset="0"/>
                <a:ea typeface="Abadi MT Condensed Extra Bold" charset="0"/>
                <a:cs typeface="Abadi MT Condensed Extra Bold" charset="0"/>
              </a:rPr>
              <a:t>L</a:t>
            </a:r>
          </a:p>
          <a:p>
            <a:r>
              <a:rPr lang="en-US" sz="900" dirty="0">
                <a:latin typeface="Abadi MT Condensed Extra Bold" charset="0"/>
                <a:ea typeface="Abadi MT Condensed Extra Bold" charset="0"/>
                <a:cs typeface="Abadi MT Condensed Extra Bold" charset="0"/>
              </a:rPr>
              <a:t>M</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 </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of</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 </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Z</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A</a:t>
            </a:r>
          </a:p>
          <a:p>
            <a:endParaRPr lang="en-US" sz="900" dirty="0">
              <a:latin typeface="Abadi MT Condensed Extra Bold" charset="0"/>
              <a:ea typeface="Abadi MT Condensed Extra Bold" charset="0"/>
              <a:cs typeface="Abadi MT Condensed Extra Bold" charset="0"/>
            </a:endParaRPr>
          </a:p>
          <a:p>
            <a:endParaRPr lang="en-US" sz="900" dirty="0">
              <a:latin typeface="Abadi MT Condensed Extra Bold" charset="0"/>
              <a:ea typeface="Abadi MT Condensed Extra Bold" charset="0"/>
              <a:cs typeface="Abadi MT Condensed Extra Bold" charset="0"/>
            </a:endParaRPr>
          </a:p>
          <a:p>
            <a:endParaRPr lang="en-US" sz="900" dirty="0">
              <a:latin typeface="Abadi MT Condensed Extra Bold" charset="0"/>
              <a:ea typeface="Abadi MT Condensed Extra Bold" charset="0"/>
              <a:cs typeface="Abadi MT Condensed Extra Bold" charset="0"/>
            </a:endParaRPr>
          </a:p>
          <a:p>
            <a:endParaRPr lang="en-US" sz="900" dirty="0">
              <a:latin typeface="Abadi MT Condensed Extra Bold" charset="0"/>
              <a:ea typeface="Abadi MT Condensed Extra Bold" charset="0"/>
              <a:cs typeface="Abadi MT Condensed Extra Bold" charset="0"/>
            </a:endParaRPr>
          </a:p>
        </p:txBody>
      </p:sp>
      <p:sp>
        <p:nvSpPr>
          <p:cNvPr id="97393" name="Text Box 113"/>
          <p:cNvSpPr txBox="1">
            <a:spLocks noChangeArrowheads="1"/>
          </p:cNvSpPr>
          <p:nvPr/>
        </p:nvSpPr>
        <p:spPr bwMode="auto">
          <a:xfrm>
            <a:off x="2743200" y="4953000"/>
            <a:ext cx="304800" cy="1477328"/>
          </a:xfrm>
          <a:prstGeom prst="rect">
            <a:avLst/>
          </a:prstGeom>
          <a:noFill/>
          <a:ln w="9525">
            <a:noFill/>
            <a:miter lim="800000"/>
            <a:headEnd/>
            <a:tailEnd/>
          </a:ln>
          <a:effectLst/>
        </p:spPr>
        <p:txBody>
          <a:bodyPr>
            <a:spAutoFit/>
          </a:bodyPr>
          <a:lstStyle/>
          <a:p>
            <a:r>
              <a:rPr lang="en-US" sz="900" dirty="0">
                <a:latin typeface="Abadi MT Condensed Extra Bold" charset="0"/>
                <a:ea typeface="Abadi MT Condensed Extra Bold" charset="0"/>
                <a:cs typeface="Abadi MT Condensed Extra Bold" charset="0"/>
              </a:rPr>
              <a:t>W</a:t>
            </a:r>
          </a:p>
          <a:p>
            <a:r>
              <a:rPr lang="en-US" sz="900" dirty="0">
                <a:latin typeface="Abadi MT Condensed Extra Bold" charset="0"/>
                <a:ea typeface="Abadi MT Condensed Extra Bold" charset="0"/>
                <a:cs typeface="Abadi MT Condensed Extra Bold" charset="0"/>
              </a:rPr>
              <a:t>O</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K</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B</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G</a:t>
            </a:r>
          </a:p>
          <a:p>
            <a:r>
              <a:rPr lang="en-US" sz="900" dirty="0">
                <a:latin typeface="Abadi MT Condensed Extra Bold" charset="0"/>
                <a:ea typeface="Abadi MT Condensed Extra Bold" charset="0"/>
                <a:cs typeface="Abadi MT Condensed Extra Bold" charset="0"/>
              </a:rPr>
              <a:t>U</a:t>
            </a:r>
          </a:p>
          <a:p>
            <a:r>
              <a:rPr lang="en-US" sz="900" dirty="0">
                <a:latin typeface="Abadi MT Condensed Extra Bold" charset="0"/>
                <a:ea typeface="Abadi MT Condensed Extra Bold" charset="0"/>
                <a:cs typeface="Abadi MT Condensed Extra Bold" charset="0"/>
              </a:rPr>
              <a:t>n</a:t>
            </a:r>
          </a:p>
        </p:txBody>
      </p:sp>
      <p:sp>
        <p:nvSpPr>
          <p:cNvPr id="97394" name="Text Box 114"/>
          <p:cNvSpPr txBox="1">
            <a:spLocks noChangeArrowheads="1"/>
          </p:cNvSpPr>
          <p:nvPr/>
        </p:nvSpPr>
        <p:spPr bwMode="auto">
          <a:xfrm>
            <a:off x="3124200" y="5029200"/>
            <a:ext cx="320675" cy="1314450"/>
          </a:xfrm>
          <a:prstGeom prst="rect">
            <a:avLst/>
          </a:prstGeom>
          <a:noFill/>
          <a:ln w="9525">
            <a:noFill/>
            <a:miter lim="800000"/>
            <a:headEnd/>
            <a:tailEnd/>
          </a:ln>
          <a:effectLst/>
        </p:spPr>
        <p:txBody>
          <a:bodyPr>
            <a:spAutoFit/>
          </a:bodyPr>
          <a:lstStyle/>
          <a:p>
            <a:r>
              <a:rPr lang="en-US" sz="800" dirty="0">
                <a:latin typeface="Abadi MT Condensed Extra Bold" charset="0"/>
                <a:ea typeface="Abadi MT Condensed Extra Bold" charset="0"/>
                <a:cs typeface="Abadi MT Condensed Extra Bold" charset="0"/>
              </a:rPr>
              <a:t>O</a:t>
            </a:r>
          </a:p>
          <a:p>
            <a:r>
              <a:rPr lang="en-US" sz="800" dirty="0">
                <a:latin typeface="Abadi MT Condensed Extra Bold" charset="0"/>
                <a:ea typeface="Abadi MT Condensed Extra Bold" charset="0"/>
                <a:cs typeface="Abadi MT Condensed Extra Bold" charset="0"/>
              </a:rPr>
              <a:t>P</a:t>
            </a:r>
          </a:p>
          <a:p>
            <a:r>
              <a:rPr lang="en-US" sz="800" dirty="0">
                <a:latin typeface="Abadi MT Condensed Extra Bold" charset="0"/>
                <a:ea typeface="Abadi MT Condensed Extra Bold" charset="0"/>
                <a:cs typeface="Abadi MT Condensed Extra Bold" charset="0"/>
              </a:rPr>
              <a:t>P</a:t>
            </a:r>
          </a:p>
          <a:p>
            <a:r>
              <a:rPr lang="en-US" sz="800" dirty="0">
                <a:latin typeface="Abadi MT Condensed Extra Bold" charset="0"/>
                <a:ea typeface="Abadi MT Condensed Extra Bold" charset="0"/>
                <a:cs typeface="Abadi MT Condensed Extra Bold" charset="0"/>
              </a:rPr>
              <a:t>R</a:t>
            </a:r>
          </a:p>
          <a:p>
            <a:r>
              <a:rPr lang="en-US" sz="800" dirty="0">
                <a:latin typeface="Abadi MT Condensed Extra Bold" charset="0"/>
                <a:ea typeface="Abadi MT Condensed Extra Bold" charset="0"/>
                <a:cs typeface="Abadi MT Condensed Extra Bold" charset="0"/>
              </a:rPr>
              <a:t>E</a:t>
            </a:r>
          </a:p>
          <a:p>
            <a:r>
              <a:rPr lang="en-US" sz="800" dirty="0">
                <a:latin typeface="Abadi MT Condensed Extra Bold" charset="0"/>
                <a:ea typeface="Abadi MT Condensed Extra Bold" charset="0"/>
                <a:cs typeface="Abadi MT Condensed Extra Bold" charset="0"/>
              </a:rPr>
              <a:t>S</a:t>
            </a:r>
          </a:p>
          <a:p>
            <a:r>
              <a:rPr lang="en-US" sz="800" dirty="0">
                <a:latin typeface="Abadi MT Condensed Extra Bold" charset="0"/>
                <a:ea typeface="Abadi MT Condensed Extra Bold" charset="0"/>
                <a:cs typeface="Abadi MT Condensed Extra Bold" charset="0"/>
              </a:rPr>
              <a:t>S</a:t>
            </a:r>
          </a:p>
          <a:p>
            <a:r>
              <a:rPr lang="en-US" sz="800" dirty="0">
                <a:latin typeface="Abadi MT Condensed Extra Bold" charset="0"/>
                <a:ea typeface="Abadi MT Condensed Extra Bold" charset="0"/>
                <a:cs typeface="Abadi MT Condensed Extra Bold" charset="0"/>
              </a:rPr>
              <a:t>E</a:t>
            </a:r>
          </a:p>
          <a:p>
            <a:r>
              <a:rPr lang="en-US" sz="800" dirty="0">
                <a:latin typeface="Abadi MT Condensed Extra Bold" charset="0"/>
                <a:ea typeface="Abadi MT Condensed Extra Bold" charset="0"/>
                <a:cs typeface="Abadi MT Condensed Extra Bold" charset="0"/>
              </a:rPr>
              <a:t>D</a:t>
            </a:r>
          </a:p>
          <a:p>
            <a:endParaRPr lang="en-US" sz="800" dirty="0">
              <a:latin typeface="Abadi MT Condensed Extra Bold" charset="0"/>
              <a:ea typeface="Abadi MT Condensed Extra Bold" charset="0"/>
              <a:cs typeface="Abadi MT Condensed Extra Bold" charset="0"/>
            </a:endParaRPr>
          </a:p>
        </p:txBody>
      </p:sp>
      <p:sp>
        <p:nvSpPr>
          <p:cNvPr id="97395" name="Text Box 115"/>
          <p:cNvSpPr txBox="1">
            <a:spLocks noChangeArrowheads="1"/>
          </p:cNvSpPr>
          <p:nvPr/>
        </p:nvSpPr>
        <p:spPr bwMode="auto">
          <a:xfrm>
            <a:off x="3581400" y="4953000"/>
            <a:ext cx="287338" cy="1754326"/>
          </a:xfrm>
          <a:prstGeom prst="rect">
            <a:avLst/>
          </a:prstGeom>
          <a:noFill/>
          <a:ln w="9525">
            <a:noFill/>
            <a:miter lim="800000"/>
            <a:headEnd/>
            <a:tailEnd/>
          </a:ln>
          <a:effectLst/>
        </p:spPr>
        <p:txBody>
          <a:bodyPr>
            <a:spAutoFit/>
          </a:bodyPr>
          <a:lstStyle/>
          <a:p>
            <a:r>
              <a:rPr lang="en-US" sz="900" dirty="0">
                <a:latin typeface="Abadi MT Condensed Extra Bold" charset="0"/>
                <a:ea typeface="Abadi MT Condensed Extra Bold" charset="0"/>
                <a:cs typeface="Abadi MT Condensed Extra Bold" charset="0"/>
              </a:rPr>
              <a:t>W</a:t>
            </a:r>
          </a:p>
          <a:p>
            <a:r>
              <a:rPr lang="en-US" sz="900" dirty="0">
                <a:latin typeface="Abadi MT Condensed Extra Bold" charset="0"/>
                <a:ea typeface="Abadi MT Condensed Extra Bold" charset="0"/>
                <a:cs typeface="Abadi MT Condensed Extra Bold" charset="0"/>
              </a:rPr>
              <a:t>O</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K</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S</a:t>
            </a:r>
          </a:p>
          <a:p>
            <a:r>
              <a:rPr lang="en-US" sz="900" dirty="0">
                <a:latin typeface="Abadi MT Condensed Extra Bold" charset="0"/>
                <a:ea typeface="Abadi MT Condensed Extra Bold" charset="0"/>
                <a:cs typeface="Abadi MT Condensed Extra Bold" charset="0"/>
              </a:rPr>
              <a:t>U</a:t>
            </a:r>
          </a:p>
          <a:p>
            <a:r>
              <a:rPr lang="en-US" sz="900" dirty="0">
                <a:latin typeface="Abadi MT Condensed Extra Bold" charset="0"/>
                <a:ea typeface="Abadi MT Condensed Extra Bold" charset="0"/>
                <a:cs typeface="Abadi MT Condensed Extra Bold" charset="0"/>
              </a:rPr>
              <a:t>M</a:t>
            </a:r>
          </a:p>
          <a:p>
            <a:r>
              <a:rPr lang="en-US" sz="900" dirty="0">
                <a:latin typeface="Abadi MT Condensed Extra Bold" charset="0"/>
                <a:ea typeface="Abadi MT Condensed Extra Bold" charset="0"/>
                <a:cs typeface="Abadi MT Condensed Extra Bold" charset="0"/>
              </a:rPr>
              <a:t>E</a:t>
            </a:r>
          </a:p>
          <a:p>
            <a:endParaRPr lang="en-US" sz="900" dirty="0">
              <a:latin typeface="Abadi MT Condensed Extra Bold" charset="0"/>
              <a:ea typeface="Abadi MT Condensed Extra Bold" charset="0"/>
              <a:cs typeface="Abadi MT Condensed Extra Bold" charset="0"/>
            </a:endParaRPr>
          </a:p>
        </p:txBody>
      </p:sp>
      <p:sp>
        <p:nvSpPr>
          <p:cNvPr id="97396" name="Text Box 116"/>
          <p:cNvSpPr txBox="1">
            <a:spLocks noChangeArrowheads="1"/>
          </p:cNvSpPr>
          <p:nvPr/>
        </p:nvSpPr>
        <p:spPr bwMode="auto">
          <a:xfrm>
            <a:off x="3962400" y="4953000"/>
            <a:ext cx="398463" cy="1615827"/>
          </a:xfrm>
          <a:prstGeom prst="rect">
            <a:avLst/>
          </a:prstGeom>
          <a:noFill/>
          <a:ln w="9525">
            <a:noFill/>
            <a:miter lim="800000"/>
            <a:headEnd/>
            <a:tailEnd/>
          </a:ln>
          <a:effectLst/>
        </p:spPr>
        <p:txBody>
          <a:bodyPr>
            <a:spAutoFit/>
          </a:bodyPr>
          <a:lstStyle/>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S</a:t>
            </a:r>
          </a:p>
          <a:p>
            <a:r>
              <a:rPr lang="en-US" sz="900" dirty="0">
                <a:latin typeface="Abadi MT Condensed Extra Bold" charset="0"/>
                <a:ea typeface="Abadi MT Condensed Extra Bold" charset="0"/>
                <a:cs typeface="Abadi MT Condensed Extra Bold" charset="0"/>
              </a:rPr>
              <a:t>U</a:t>
            </a:r>
          </a:p>
          <a:p>
            <a:r>
              <a:rPr lang="en-US" sz="900" dirty="0">
                <a:latin typeface="Abadi MT Condensed Extra Bold" charset="0"/>
                <a:ea typeface="Abadi MT Condensed Extra Bold" charset="0"/>
                <a:cs typeface="Abadi MT Condensed Extra Bold" charset="0"/>
              </a:rPr>
              <a:t>M</a:t>
            </a:r>
          </a:p>
          <a:p>
            <a:r>
              <a:rPr lang="en-US" sz="900" dirty="0">
                <a:latin typeface="Abadi MT Condensed Extra Bold" charset="0"/>
                <a:ea typeface="Abadi MT Condensed Extra Bold" charset="0"/>
                <a:cs typeface="Abadi MT Condensed Extra Bold" charset="0"/>
              </a:rPr>
              <a:t>E</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O</a:t>
            </a:r>
          </a:p>
          <a:p>
            <a:r>
              <a:rPr lang="en-US" sz="900" dirty="0">
                <a:latin typeface="Abadi MT Condensed Extra Bold" charset="0"/>
                <a:ea typeface="Abadi MT Condensed Extra Bold" charset="0"/>
                <a:cs typeface="Abadi MT Condensed Extra Bold" charset="0"/>
              </a:rPr>
              <a:t>K’</a:t>
            </a:r>
          </a:p>
          <a:p>
            <a:r>
              <a:rPr lang="en-US" sz="900" dirty="0">
                <a:latin typeface="Abadi MT Condensed Extra Bold" charset="0"/>
                <a:ea typeface="Abadi MT Condensed Extra Bold" charset="0"/>
                <a:cs typeface="Abadi MT Condensed Extra Bold" charset="0"/>
              </a:rPr>
              <a:t>D</a:t>
            </a:r>
            <a:br>
              <a:rPr lang="en-US" sz="900" dirty="0">
                <a:latin typeface="Abadi MT Condensed Extra Bold" charset="0"/>
                <a:ea typeface="Abadi MT Condensed Extra Bold" charset="0"/>
                <a:cs typeface="Abadi MT Condensed Extra Bold" charset="0"/>
              </a:rPr>
            </a:br>
            <a:endParaRPr lang="en-US" sz="900" dirty="0">
              <a:latin typeface="Abadi MT Condensed Extra Bold" charset="0"/>
              <a:ea typeface="Abadi MT Condensed Extra Bold" charset="0"/>
              <a:cs typeface="Abadi MT Condensed Extra Bold" charset="0"/>
            </a:endParaRPr>
          </a:p>
        </p:txBody>
      </p:sp>
      <p:sp>
        <p:nvSpPr>
          <p:cNvPr id="97397" name="Text Box 117"/>
          <p:cNvSpPr txBox="1">
            <a:spLocks noChangeArrowheads="1"/>
          </p:cNvSpPr>
          <p:nvPr/>
        </p:nvSpPr>
        <p:spPr bwMode="auto">
          <a:xfrm>
            <a:off x="4403725" y="4946650"/>
            <a:ext cx="263214" cy="1615827"/>
          </a:xfrm>
          <a:prstGeom prst="rect">
            <a:avLst/>
          </a:prstGeom>
          <a:noFill/>
          <a:ln w="9525">
            <a:solidFill>
              <a:srgbClr val="7030A0"/>
            </a:solidFill>
            <a:miter lim="800000"/>
            <a:headEnd/>
            <a:tailEnd/>
          </a:ln>
          <a:effectLst/>
        </p:spPr>
        <p:txBody>
          <a:bodyPr wrap="none">
            <a:spAutoFit/>
          </a:bodyPr>
          <a:lstStyle/>
          <a:p>
            <a:r>
              <a:rPr lang="en-US" sz="900" dirty="0">
                <a:latin typeface="Abadi MT Condensed Extra Bold" charset="0"/>
                <a:ea typeface="Abadi MT Condensed Extra Bold" charset="0"/>
                <a:cs typeface="Abadi MT Condensed Extra Bold" charset="0"/>
              </a:rPr>
              <a:t>W</a:t>
            </a:r>
          </a:p>
          <a:p>
            <a:r>
              <a:rPr lang="en-US" sz="900" dirty="0">
                <a:latin typeface="Abadi MT Condensed Extra Bold" charset="0"/>
                <a:ea typeface="Abadi MT Condensed Extra Bold" charset="0"/>
                <a:cs typeface="Abadi MT Condensed Extra Bold" charset="0"/>
              </a:rPr>
              <a:t>O</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K</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F</a:t>
            </a:r>
          </a:p>
          <a:p>
            <a:r>
              <a:rPr lang="en-US" sz="900" dirty="0">
                <a:latin typeface="Abadi MT Condensed Extra Bold" charset="0"/>
                <a:ea typeface="Abadi MT Condensed Extra Bold" charset="0"/>
                <a:cs typeface="Abadi MT Condensed Extra Bold" charset="0"/>
              </a:rPr>
              <a:t>I</a:t>
            </a:r>
          </a:p>
          <a:p>
            <a:r>
              <a:rPr lang="en-US" sz="900" dirty="0">
                <a:latin typeface="Abadi MT Condensed Extra Bold" charset="0"/>
                <a:ea typeface="Abadi MT Condensed Extra Bold" charset="0"/>
                <a:cs typeface="Abadi MT Condensed Extra Bold" charset="0"/>
              </a:rPr>
              <a:t>N</a:t>
            </a:r>
          </a:p>
          <a:p>
            <a:r>
              <a:rPr lang="en-US" sz="900" dirty="0">
                <a:latin typeface="Abadi MT Condensed Extra Bold" charset="0"/>
                <a:ea typeface="Abadi MT Condensed Extra Bold" charset="0"/>
                <a:cs typeface="Abadi MT Condensed Extra Bold" charset="0"/>
              </a:rPr>
              <a:t>I</a:t>
            </a:r>
          </a:p>
          <a:p>
            <a:r>
              <a:rPr lang="en-US" sz="900" dirty="0">
                <a:latin typeface="Abadi MT Condensed Extra Bold" charset="0"/>
                <a:ea typeface="Abadi MT Condensed Extra Bold" charset="0"/>
                <a:cs typeface="Abadi MT Condensed Extra Bold" charset="0"/>
              </a:rPr>
              <a:t>S</a:t>
            </a:r>
          </a:p>
          <a:p>
            <a:r>
              <a:rPr lang="en-US" sz="900" dirty="0">
                <a:latin typeface="Abadi MT Condensed Extra Bold" charset="0"/>
                <a:ea typeface="Abadi MT Condensed Extra Bold" charset="0"/>
                <a:cs typeface="Abadi MT Condensed Extra Bold" charset="0"/>
              </a:rPr>
              <a:t>h</a:t>
            </a:r>
          </a:p>
        </p:txBody>
      </p:sp>
      <p:sp>
        <p:nvSpPr>
          <p:cNvPr id="97398" name="Text Box 118"/>
          <p:cNvSpPr txBox="1">
            <a:spLocks noChangeArrowheads="1"/>
          </p:cNvSpPr>
          <p:nvPr/>
        </p:nvSpPr>
        <p:spPr bwMode="auto">
          <a:xfrm>
            <a:off x="4953000" y="4648200"/>
            <a:ext cx="377825" cy="2031325"/>
          </a:xfrm>
          <a:prstGeom prst="rect">
            <a:avLst/>
          </a:prstGeom>
          <a:noFill/>
          <a:ln w="9525">
            <a:noFill/>
            <a:miter lim="800000"/>
            <a:headEnd/>
            <a:tailEnd/>
          </a:ln>
          <a:effectLst/>
        </p:spPr>
        <p:txBody>
          <a:bodyPr wrap="square">
            <a:spAutoFit/>
          </a:bodyPr>
          <a:lstStyle/>
          <a:p>
            <a:r>
              <a:rPr lang="en-US" sz="900" dirty="0">
                <a:latin typeface="Abadi MT Condensed Extra Bold" charset="0"/>
                <a:ea typeface="Abadi MT Condensed Extra Bold" charset="0"/>
                <a:cs typeface="Abadi MT Condensed Extra Bold" charset="0"/>
              </a:rPr>
              <a:t>D</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C</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E</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of</a:t>
            </a:r>
            <a:br>
              <a:rPr lang="en-US" sz="900" dirty="0">
                <a:latin typeface="Abadi MT Condensed Extra Bold" charset="0"/>
                <a:ea typeface="Abadi MT Condensed Extra Bold" charset="0"/>
                <a:cs typeface="Abadi MT Condensed Extra Bold" charset="0"/>
              </a:rPr>
            </a:b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K</a:t>
            </a:r>
          </a:p>
          <a:p>
            <a:r>
              <a:rPr lang="en-US" sz="900" dirty="0">
                <a:latin typeface="Abadi MT Condensed Extra Bold" charset="0"/>
                <a:ea typeface="Abadi MT Condensed Extra Bold" charset="0"/>
                <a:cs typeface="Abadi MT Condensed Extra Bold" charset="0"/>
              </a:rPr>
              <a:t>I</a:t>
            </a:r>
          </a:p>
          <a:p>
            <a:r>
              <a:rPr lang="en-US" sz="900" dirty="0">
                <a:latin typeface="Abadi MT Condensed Extra Bold" charset="0"/>
                <a:ea typeface="Abadi MT Condensed Extra Bold" charset="0"/>
                <a:cs typeface="Abadi MT Condensed Extra Bold" charset="0"/>
              </a:rPr>
              <a:t>N</a:t>
            </a:r>
          </a:p>
          <a:p>
            <a:r>
              <a:rPr lang="en-US" sz="900" dirty="0">
                <a:latin typeface="Abadi MT Condensed Extra Bold" charset="0"/>
                <a:ea typeface="Abadi MT Condensed Extra Bold" charset="0"/>
                <a:cs typeface="Abadi MT Condensed Extra Bold" charset="0"/>
              </a:rPr>
              <a:t>G</a:t>
            </a:r>
          </a:p>
          <a:p>
            <a:endParaRPr lang="en-US" sz="900" dirty="0">
              <a:latin typeface="Abadi MT Condensed Extra Bold" charset="0"/>
              <a:ea typeface="Abadi MT Condensed Extra Bold" charset="0"/>
              <a:cs typeface="Abadi MT Condensed Extra Bold" charset="0"/>
            </a:endParaRPr>
          </a:p>
        </p:txBody>
      </p:sp>
      <p:sp>
        <p:nvSpPr>
          <p:cNvPr id="97399" name="Line 119"/>
          <p:cNvSpPr>
            <a:spLocks noChangeShapeType="1"/>
          </p:cNvSpPr>
          <p:nvPr/>
        </p:nvSpPr>
        <p:spPr bwMode="auto">
          <a:xfrm>
            <a:off x="7543800" y="4953000"/>
            <a:ext cx="0" cy="1600200"/>
          </a:xfrm>
          <a:prstGeom prst="line">
            <a:avLst/>
          </a:prstGeom>
          <a:noFill/>
          <a:ln w="28575">
            <a:solidFill>
              <a:schemeClr val="tx1"/>
            </a:solidFill>
            <a:round/>
            <a:headEnd/>
            <a:tailEnd/>
          </a:ln>
          <a:effectLst/>
        </p:spPr>
        <p:txBody>
          <a:bodyPr/>
          <a:lstStyle/>
          <a:p>
            <a:endParaRPr lang="en-US" dirty="0"/>
          </a:p>
        </p:txBody>
      </p:sp>
      <p:sp>
        <p:nvSpPr>
          <p:cNvPr id="97400" name="Line 120"/>
          <p:cNvSpPr>
            <a:spLocks noChangeShapeType="1"/>
          </p:cNvSpPr>
          <p:nvPr/>
        </p:nvSpPr>
        <p:spPr bwMode="auto">
          <a:xfrm>
            <a:off x="8382000" y="4953000"/>
            <a:ext cx="0" cy="1600200"/>
          </a:xfrm>
          <a:prstGeom prst="line">
            <a:avLst/>
          </a:prstGeom>
          <a:noFill/>
          <a:ln w="28575">
            <a:solidFill>
              <a:schemeClr val="tx1"/>
            </a:solidFill>
            <a:round/>
            <a:headEnd/>
            <a:tailEnd/>
          </a:ln>
          <a:effectLst/>
        </p:spPr>
        <p:txBody>
          <a:bodyPr/>
          <a:lstStyle/>
          <a:p>
            <a:endParaRPr lang="en-US" dirty="0"/>
          </a:p>
        </p:txBody>
      </p:sp>
      <p:sp>
        <p:nvSpPr>
          <p:cNvPr id="97401" name="Text Box 121"/>
          <p:cNvSpPr txBox="1">
            <a:spLocks noChangeArrowheads="1"/>
          </p:cNvSpPr>
          <p:nvPr/>
        </p:nvSpPr>
        <p:spPr bwMode="auto">
          <a:xfrm>
            <a:off x="6842125" y="4984750"/>
            <a:ext cx="684867" cy="646331"/>
          </a:xfrm>
          <a:prstGeom prst="rect">
            <a:avLst/>
          </a:prstGeom>
          <a:noFill/>
          <a:ln w="9525">
            <a:noFill/>
            <a:miter lim="800000"/>
            <a:headEnd/>
            <a:tailEnd/>
          </a:ln>
          <a:effectLst/>
        </p:spPr>
        <p:txBody>
          <a:bodyPr wrap="none">
            <a:spAutoFit/>
          </a:bodyPr>
          <a:lstStyle/>
          <a:p>
            <a:pPr>
              <a:buFontTx/>
              <a:buChar char="-"/>
            </a:pPr>
            <a:r>
              <a:rPr lang="en-US" sz="1200" dirty="0">
                <a:latin typeface="Abadi MT Condensed Extra Bold" charset="0"/>
                <a:ea typeface="Abadi MT Condensed Extra Bold" charset="0"/>
                <a:cs typeface="Abadi MT Condensed Extra Bold" charset="0"/>
              </a:rPr>
              <a:t>Report</a:t>
            </a:r>
          </a:p>
          <a:p>
            <a:pPr>
              <a:buFontTx/>
              <a:buChar char="-"/>
            </a:pPr>
            <a:r>
              <a:rPr lang="en-US" sz="1200" dirty="0">
                <a:latin typeface="Abadi MT Condensed Extra Bold" charset="0"/>
                <a:ea typeface="Abadi MT Condensed Extra Bold" charset="0"/>
                <a:cs typeface="Abadi MT Condensed Extra Bold" charset="0"/>
              </a:rPr>
              <a:t>-Grief</a:t>
            </a:r>
          </a:p>
          <a:p>
            <a:pPr>
              <a:buFontTx/>
              <a:buChar char="-"/>
            </a:pPr>
            <a:r>
              <a:rPr lang="en-US" sz="1200" dirty="0">
                <a:latin typeface="Abadi MT Condensed Extra Bold" charset="0"/>
                <a:ea typeface="Abadi MT Condensed Extra Bold" charset="0"/>
                <a:cs typeface="Abadi MT Condensed Extra Bold" charset="0"/>
              </a:rPr>
              <a:t>-Prayer</a:t>
            </a:r>
          </a:p>
        </p:txBody>
      </p:sp>
      <p:sp>
        <p:nvSpPr>
          <p:cNvPr id="97402" name="Text Box 122"/>
          <p:cNvSpPr txBox="1">
            <a:spLocks noChangeArrowheads="1"/>
          </p:cNvSpPr>
          <p:nvPr/>
        </p:nvSpPr>
        <p:spPr bwMode="auto">
          <a:xfrm>
            <a:off x="7604125" y="5010150"/>
            <a:ext cx="748923" cy="400110"/>
          </a:xfrm>
          <a:prstGeom prst="rect">
            <a:avLst/>
          </a:prstGeom>
          <a:noFill/>
          <a:ln w="9525">
            <a:noFill/>
            <a:miter lim="800000"/>
            <a:headEnd/>
            <a:tailEnd/>
          </a:ln>
          <a:effectLst/>
        </p:spPr>
        <p:txBody>
          <a:bodyPr wrap="none">
            <a:spAutoFit/>
          </a:bodyPr>
          <a:lstStyle/>
          <a:p>
            <a:r>
              <a:rPr lang="en-US" sz="1000" dirty="0">
                <a:latin typeface="Abadi MT Condensed Extra Bold" charset="0"/>
                <a:ea typeface="Abadi MT Condensed Extra Bold" charset="0"/>
                <a:cs typeface="Abadi MT Condensed Extra Bold" charset="0"/>
              </a:rPr>
              <a:t>Confession</a:t>
            </a:r>
          </a:p>
          <a:p>
            <a:r>
              <a:rPr lang="en-US" sz="1000" dirty="0">
                <a:latin typeface="Abadi MT Condensed Extra Bold" charset="0"/>
                <a:ea typeface="Abadi MT Condensed Extra Bold" charset="0"/>
                <a:cs typeface="Abadi MT Condensed Extra Bold" charset="0"/>
              </a:rPr>
              <a:t>Dissolution</a:t>
            </a:r>
          </a:p>
        </p:txBody>
      </p:sp>
      <p:sp>
        <p:nvSpPr>
          <p:cNvPr id="97403" name="Text Box 123"/>
          <p:cNvSpPr txBox="1">
            <a:spLocks noChangeArrowheads="1"/>
          </p:cNvSpPr>
          <p:nvPr/>
        </p:nvSpPr>
        <p:spPr bwMode="auto">
          <a:xfrm>
            <a:off x="8443913" y="5029200"/>
            <a:ext cx="647934" cy="246221"/>
          </a:xfrm>
          <a:prstGeom prst="rect">
            <a:avLst/>
          </a:prstGeom>
          <a:noFill/>
          <a:ln w="9525">
            <a:noFill/>
            <a:miter lim="800000"/>
            <a:headEnd/>
            <a:tailEnd/>
          </a:ln>
          <a:effectLst/>
        </p:spPr>
        <p:txBody>
          <a:bodyPr wrap="none">
            <a:spAutoFit/>
          </a:bodyPr>
          <a:lstStyle/>
          <a:p>
            <a:r>
              <a:rPr lang="en-US" sz="1000" dirty="0">
                <a:latin typeface="Abadi MT Condensed Extra Bold" charset="0"/>
                <a:ea typeface="Abadi MT Condensed Extra Bold" charset="0"/>
                <a:cs typeface="Abadi MT Condensed Extra Bold" charset="0"/>
              </a:rPr>
              <a:t>Appendix</a:t>
            </a:r>
          </a:p>
        </p:txBody>
      </p:sp>
      <p:sp>
        <p:nvSpPr>
          <p:cNvPr id="97404" name="Line 124"/>
          <p:cNvSpPr>
            <a:spLocks noChangeShapeType="1"/>
          </p:cNvSpPr>
          <p:nvPr/>
        </p:nvSpPr>
        <p:spPr bwMode="auto">
          <a:xfrm flipV="1">
            <a:off x="8610600" y="1828800"/>
            <a:ext cx="533400" cy="1752600"/>
          </a:xfrm>
          <a:prstGeom prst="line">
            <a:avLst/>
          </a:prstGeom>
          <a:noFill/>
          <a:ln w="9525">
            <a:solidFill>
              <a:schemeClr val="tx1"/>
            </a:solidFill>
            <a:round/>
            <a:headEnd/>
            <a:tailEnd/>
          </a:ln>
          <a:effectLst/>
        </p:spPr>
        <p:txBody>
          <a:bodyPr/>
          <a:lstStyle/>
          <a:p>
            <a:endParaRPr lang="en-US" dirty="0"/>
          </a:p>
        </p:txBody>
      </p:sp>
      <p:sp>
        <p:nvSpPr>
          <p:cNvPr id="97405" name="Line 125"/>
          <p:cNvSpPr>
            <a:spLocks noChangeShapeType="1"/>
          </p:cNvSpPr>
          <p:nvPr/>
        </p:nvSpPr>
        <p:spPr bwMode="auto">
          <a:xfrm flipV="1">
            <a:off x="9144000" y="1143000"/>
            <a:ext cx="0" cy="685800"/>
          </a:xfrm>
          <a:prstGeom prst="line">
            <a:avLst/>
          </a:prstGeom>
          <a:noFill/>
          <a:ln w="9525">
            <a:solidFill>
              <a:schemeClr val="tx1"/>
            </a:solidFill>
            <a:round/>
            <a:headEnd/>
            <a:tailEnd/>
          </a:ln>
          <a:effectLst/>
        </p:spPr>
        <p:txBody>
          <a:bodyPr/>
          <a:lstStyle/>
          <a:p>
            <a:endParaRPr lang="en-US" dirty="0"/>
          </a:p>
        </p:txBody>
      </p:sp>
      <p:sp>
        <p:nvSpPr>
          <p:cNvPr id="97406" name="Text Box 126"/>
          <p:cNvSpPr txBox="1">
            <a:spLocks noChangeArrowheads="1"/>
          </p:cNvSpPr>
          <p:nvPr/>
        </p:nvSpPr>
        <p:spPr bwMode="auto">
          <a:xfrm rot="16228616" flipH="1">
            <a:off x="8292306" y="1018382"/>
            <a:ext cx="1336675" cy="366712"/>
          </a:xfrm>
          <a:prstGeom prst="rect">
            <a:avLst/>
          </a:prstGeom>
          <a:noFill/>
          <a:ln w="9525">
            <a:noFill/>
            <a:miter lim="800000"/>
            <a:headEnd/>
            <a:tailEnd/>
          </a:ln>
          <a:effectLst/>
        </p:spPr>
        <p:txBody>
          <a:bodyPr>
            <a:spAutoFit/>
          </a:bodyPr>
          <a:lstStyle/>
          <a:p>
            <a:pPr>
              <a:spcBef>
                <a:spcPct val="50000"/>
              </a:spcBef>
            </a:pPr>
            <a:r>
              <a:rPr lang="en-US" b="1" dirty="0">
                <a:latin typeface="Abadi MT Condensed Extra Bold" charset="0"/>
                <a:ea typeface="Abadi MT Condensed Extra Bold" charset="0"/>
                <a:cs typeface="Abadi MT Condensed Extra Bold" charset="0"/>
              </a:rPr>
              <a:t>457</a:t>
            </a:r>
            <a:r>
              <a:rPr lang="en-US" dirty="0">
                <a:latin typeface="Abadi MT Condensed Extra Bold" charset="0"/>
                <a:ea typeface="Abadi MT Condensed Extra Bold" charset="0"/>
                <a:cs typeface="Abadi MT Condensed Extra Bold" charset="0"/>
              </a:rPr>
              <a:t>  </a:t>
            </a:r>
            <a:r>
              <a:rPr lang="en-US" b="1" dirty="0">
                <a:latin typeface="Abadi MT Condensed Extra Bold" charset="0"/>
                <a:ea typeface="Abadi MT Condensed Extra Bold" charset="0"/>
                <a:cs typeface="Abadi MT Condensed Extra Bold" charset="0"/>
              </a:rPr>
              <a:t>BC</a:t>
            </a:r>
          </a:p>
        </p:txBody>
      </p:sp>
      <p:sp>
        <p:nvSpPr>
          <p:cNvPr id="97408" name="Line 128"/>
          <p:cNvSpPr>
            <a:spLocks noChangeShapeType="1"/>
          </p:cNvSpPr>
          <p:nvPr/>
        </p:nvSpPr>
        <p:spPr bwMode="auto">
          <a:xfrm>
            <a:off x="8610600" y="3810000"/>
            <a:ext cx="304800" cy="0"/>
          </a:xfrm>
          <a:prstGeom prst="line">
            <a:avLst/>
          </a:prstGeom>
          <a:noFill/>
          <a:ln w="76200">
            <a:solidFill>
              <a:schemeClr val="tx1"/>
            </a:solidFill>
            <a:round/>
            <a:headEnd/>
            <a:tailEnd type="triangle" w="med" len="med"/>
          </a:ln>
          <a:effectLst/>
        </p:spPr>
        <p:txBody>
          <a:bodyPr/>
          <a:lstStyle/>
          <a:p>
            <a:endParaRPr lang="en-US" dirty="0"/>
          </a:p>
        </p:txBody>
      </p:sp>
      <p:cxnSp>
        <p:nvCxnSpPr>
          <p:cNvPr id="3" name="Straight Arrow Connector 2">
            <a:extLst>
              <a:ext uri="{FF2B5EF4-FFF2-40B4-BE49-F238E27FC236}">
                <a16:creationId xmlns:a16="http://schemas.microsoft.com/office/drawing/2014/main" id="{93E65F64-1DE0-2249-A211-2496327832F2}"/>
              </a:ext>
            </a:extLst>
          </p:cNvPr>
          <p:cNvCxnSpPr>
            <a:cxnSpLocks/>
          </p:cNvCxnSpPr>
          <p:nvPr/>
        </p:nvCxnSpPr>
        <p:spPr>
          <a:xfrm>
            <a:off x="3459049" y="3537088"/>
            <a:ext cx="200830" cy="114127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5930076-2699-CF47-8F1E-6F0D46AED27B}"/>
              </a:ext>
            </a:extLst>
          </p:cNvPr>
          <p:cNvSpPr txBox="1"/>
          <p:nvPr/>
        </p:nvSpPr>
        <p:spPr>
          <a:xfrm>
            <a:off x="2721235" y="2604760"/>
            <a:ext cx="1317365" cy="646331"/>
          </a:xfrm>
          <a:prstGeom prst="rect">
            <a:avLst/>
          </a:prstGeom>
          <a:solidFill>
            <a:srgbClr val="FFFF00"/>
          </a:solidFill>
          <a:ln w="57150">
            <a:solidFill>
              <a:srgbClr val="FFC000"/>
            </a:solidFill>
          </a:ln>
        </p:spPr>
        <p:txBody>
          <a:bodyPr wrap="square" rtlCol="0">
            <a:spAutoFit/>
          </a:bodyPr>
          <a:lstStyle/>
          <a:p>
            <a:r>
              <a:rPr lang="en-US" b="1" dirty="0"/>
              <a:t>Haggai &amp;</a:t>
            </a:r>
          </a:p>
          <a:p>
            <a:r>
              <a:rPr lang="en-US" b="1" dirty="0"/>
              <a:t>Zechariah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C1BD02-8F9F-6944-AD29-76B2C466EBBF}"/>
              </a:ext>
            </a:extLst>
          </p:cNvPr>
          <p:cNvSpPr txBox="1"/>
          <p:nvPr/>
        </p:nvSpPr>
        <p:spPr>
          <a:xfrm>
            <a:off x="1714500" y="1519996"/>
            <a:ext cx="2971800" cy="523220"/>
          </a:xfrm>
          <a:prstGeom prst="rect">
            <a:avLst/>
          </a:prstGeom>
          <a:solidFill>
            <a:schemeClr val="bg2"/>
          </a:solidFill>
          <a:ln w="38100">
            <a:solidFill>
              <a:schemeClr val="tx1"/>
            </a:solidFill>
          </a:ln>
        </p:spPr>
        <p:txBody>
          <a:bodyPr wrap="square" rtlCol="0">
            <a:spAutoFit/>
          </a:bodyPr>
          <a:lstStyle/>
          <a:p>
            <a:pPr algn="ctr"/>
            <a:r>
              <a:rPr lang="en-US" sz="2800" b="1"/>
              <a:t>Nineveh</a:t>
            </a:r>
          </a:p>
        </p:txBody>
      </p:sp>
      <p:cxnSp>
        <p:nvCxnSpPr>
          <p:cNvPr id="6" name="Straight Arrow Connector 5">
            <a:extLst>
              <a:ext uri="{FF2B5EF4-FFF2-40B4-BE49-F238E27FC236}">
                <a16:creationId xmlns:a16="http://schemas.microsoft.com/office/drawing/2014/main" id="{D10F6D36-B359-F84E-8A6A-9F8A440747E7}"/>
              </a:ext>
            </a:extLst>
          </p:cNvPr>
          <p:cNvCxnSpPr>
            <a:cxnSpLocks/>
          </p:cNvCxnSpPr>
          <p:nvPr/>
        </p:nvCxnSpPr>
        <p:spPr>
          <a:xfrm>
            <a:off x="3060569" y="2295204"/>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Left Brace 8">
            <a:extLst>
              <a:ext uri="{FF2B5EF4-FFF2-40B4-BE49-F238E27FC236}">
                <a16:creationId xmlns:a16="http://schemas.microsoft.com/office/drawing/2014/main" id="{8A0712F6-2AAE-5E4A-9574-F171C86A40E9}"/>
              </a:ext>
            </a:extLst>
          </p:cNvPr>
          <p:cNvSpPr/>
          <p:nvPr/>
        </p:nvSpPr>
        <p:spPr>
          <a:xfrm rot="10800000">
            <a:off x="1918894" y="2420764"/>
            <a:ext cx="864448" cy="650319"/>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75306A3F-57F8-E24A-9BAD-37A423FB76F0}"/>
              </a:ext>
            </a:extLst>
          </p:cNvPr>
          <p:cNvCxnSpPr>
            <a:cxnSpLocks/>
          </p:cNvCxnSpPr>
          <p:nvPr/>
        </p:nvCxnSpPr>
        <p:spPr>
          <a:xfrm>
            <a:off x="4454721"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7EA965C-B60B-DB41-BD66-4FB5D1649D38}"/>
              </a:ext>
            </a:extLst>
          </p:cNvPr>
          <p:cNvCxnSpPr>
            <a:cxnSpLocks/>
          </p:cNvCxnSpPr>
          <p:nvPr/>
        </p:nvCxnSpPr>
        <p:spPr>
          <a:xfrm flipV="1">
            <a:off x="6712901" y="4424864"/>
            <a:ext cx="0" cy="11886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Left Brace 12">
            <a:extLst>
              <a:ext uri="{FF2B5EF4-FFF2-40B4-BE49-F238E27FC236}">
                <a16:creationId xmlns:a16="http://schemas.microsoft.com/office/drawing/2014/main" id="{A617C34D-9A90-1148-87A2-CB8EC7FD9F21}"/>
              </a:ext>
            </a:extLst>
          </p:cNvPr>
          <p:cNvSpPr/>
          <p:nvPr/>
        </p:nvSpPr>
        <p:spPr>
          <a:xfrm>
            <a:off x="3083639" y="2367563"/>
            <a:ext cx="561887" cy="674905"/>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79403D1F-5B0E-084E-951B-33804E8457B4}"/>
              </a:ext>
            </a:extLst>
          </p:cNvPr>
          <p:cNvSpPr txBox="1"/>
          <p:nvPr/>
        </p:nvSpPr>
        <p:spPr>
          <a:xfrm>
            <a:off x="1022239" y="3180308"/>
            <a:ext cx="2893118" cy="523220"/>
          </a:xfrm>
          <a:prstGeom prst="rect">
            <a:avLst/>
          </a:prstGeom>
          <a:solidFill>
            <a:schemeClr val="bg2"/>
          </a:solidFill>
          <a:ln w="38100">
            <a:solidFill>
              <a:schemeClr val="tx1"/>
            </a:solidFill>
          </a:ln>
        </p:spPr>
        <p:txBody>
          <a:bodyPr wrap="square" rtlCol="0">
            <a:spAutoFit/>
          </a:bodyPr>
          <a:lstStyle/>
          <a:p>
            <a:pPr algn="ctr"/>
            <a:r>
              <a:rPr lang="en-US" sz="2800" b="1"/>
              <a:t>Israel</a:t>
            </a:r>
          </a:p>
        </p:txBody>
      </p:sp>
      <p:sp>
        <p:nvSpPr>
          <p:cNvPr id="15" name="TextBox 14">
            <a:extLst>
              <a:ext uri="{FF2B5EF4-FFF2-40B4-BE49-F238E27FC236}">
                <a16:creationId xmlns:a16="http://schemas.microsoft.com/office/drawing/2014/main" id="{8E5D5A2B-EA1C-1147-AD04-051D7BEF4D9A}"/>
              </a:ext>
            </a:extLst>
          </p:cNvPr>
          <p:cNvSpPr txBox="1"/>
          <p:nvPr/>
        </p:nvSpPr>
        <p:spPr>
          <a:xfrm>
            <a:off x="1022239" y="3955516"/>
            <a:ext cx="7885307" cy="523220"/>
          </a:xfrm>
          <a:prstGeom prst="rect">
            <a:avLst/>
          </a:prstGeom>
          <a:solidFill>
            <a:schemeClr val="bg2"/>
          </a:solidFill>
          <a:ln w="38100">
            <a:solidFill>
              <a:schemeClr val="tx1"/>
            </a:solidFill>
          </a:ln>
        </p:spPr>
        <p:txBody>
          <a:bodyPr wrap="square" rtlCol="0">
            <a:spAutoFit/>
          </a:bodyPr>
          <a:lstStyle/>
          <a:p>
            <a:r>
              <a:rPr lang="en-US" sz="2800" b="1"/>
              <a:t>     Judah	                                     Exile       Return</a:t>
            </a:r>
          </a:p>
        </p:txBody>
      </p:sp>
      <p:cxnSp>
        <p:nvCxnSpPr>
          <p:cNvPr id="17" name="Straight Connector 16">
            <a:extLst>
              <a:ext uri="{FF2B5EF4-FFF2-40B4-BE49-F238E27FC236}">
                <a16:creationId xmlns:a16="http://schemas.microsoft.com/office/drawing/2014/main" id="{A0EC93BE-790A-4846-858D-22EE7D7FAEA1}"/>
              </a:ext>
            </a:extLst>
          </p:cNvPr>
          <p:cNvCxnSpPr>
            <a:cxnSpLocks/>
          </p:cNvCxnSpPr>
          <p:nvPr/>
        </p:nvCxnSpPr>
        <p:spPr>
          <a:xfrm>
            <a:off x="3200400" y="4424690"/>
            <a:ext cx="0" cy="3606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8C0BF6B-AED7-8E4C-B157-56434A9600F2}"/>
              </a:ext>
            </a:extLst>
          </p:cNvPr>
          <p:cNvCxnSpPr>
            <a:cxnSpLocks/>
          </p:cNvCxnSpPr>
          <p:nvPr/>
        </p:nvCxnSpPr>
        <p:spPr>
          <a:xfrm flipV="1">
            <a:off x="8021456" y="4377344"/>
            <a:ext cx="0" cy="123617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Left Brace 24">
            <a:extLst>
              <a:ext uri="{FF2B5EF4-FFF2-40B4-BE49-F238E27FC236}">
                <a16:creationId xmlns:a16="http://schemas.microsoft.com/office/drawing/2014/main" id="{79828966-6BB9-6741-A8DD-D681E02BE80F}"/>
              </a:ext>
            </a:extLst>
          </p:cNvPr>
          <p:cNvSpPr/>
          <p:nvPr/>
        </p:nvSpPr>
        <p:spPr>
          <a:xfrm rot="10800000">
            <a:off x="1022239" y="6202694"/>
            <a:ext cx="281280" cy="523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9921C70F-42BB-C245-8CD2-131FAD553D5A}"/>
              </a:ext>
            </a:extLst>
          </p:cNvPr>
          <p:cNvSpPr txBox="1"/>
          <p:nvPr/>
        </p:nvSpPr>
        <p:spPr>
          <a:xfrm>
            <a:off x="8211431" y="4702128"/>
            <a:ext cx="958913" cy="646331"/>
          </a:xfrm>
          <a:prstGeom prst="rect">
            <a:avLst/>
          </a:prstGeom>
          <a:noFill/>
          <a:ln>
            <a:solidFill>
              <a:schemeClr val="tx1"/>
            </a:solidFill>
          </a:ln>
        </p:spPr>
        <p:txBody>
          <a:bodyPr wrap="square" rtlCol="0">
            <a:spAutoFit/>
          </a:bodyPr>
          <a:lstStyle/>
          <a:p>
            <a:pPr algn="ctr"/>
            <a:r>
              <a:rPr lang="en-US" b="1"/>
              <a:t>Malachi</a:t>
            </a:r>
          </a:p>
          <a:p>
            <a:pPr algn="ctr"/>
            <a:r>
              <a:rPr lang="en-US" b="1"/>
              <a:t>445 BC</a:t>
            </a:r>
          </a:p>
        </p:txBody>
      </p:sp>
      <p:cxnSp>
        <p:nvCxnSpPr>
          <p:cNvPr id="29" name="Straight Arrow Connector 28">
            <a:extLst>
              <a:ext uri="{FF2B5EF4-FFF2-40B4-BE49-F238E27FC236}">
                <a16:creationId xmlns:a16="http://schemas.microsoft.com/office/drawing/2014/main" id="{574A21A3-090D-3540-82DF-F4DB5DA14CDF}"/>
              </a:ext>
            </a:extLst>
          </p:cNvPr>
          <p:cNvCxnSpPr>
            <a:cxnSpLocks/>
          </p:cNvCxnSpPr>
          <p:nvPr/>
        </p:nvCxnSpPr>
        <p:spPr>
          <a:xfrm flipH="1">
            <a:off x="2808405" y="2295204"/>
            <a:ext cx="8412" cy="9002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Left Brace 32">
            <a:extLst>
              <a:ext uri="{FF2B5EF4-FFF2-40B4-BE49-F238E27FC236}">
                <a16:creationId xmlns:a16="http://schemas.microsoft.com/office/drawing/2014/main" id="{683A581F-3920-9342-8D43-A0C4A5663119}"/>
              </a:ext>
            </a:extLst>
          </p:cNvPr>
          <p:cNvSpPr/>
          <p:nvPr/>
        </p:nvSpPr>
        <p:spPr>
          <a:xfrm>
            <a:off x="6712901" y="4550027"/>
            <a:ext cx="466444" cy="98032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0A108C64-5E84-9A49-8030-58F96E7D2EAD}"/>
              </a:ext>
            </a:extLst>
          </p:cNvPr>
          <p:cNvSpPr txBox="1"/>
          <p:nvPr/>
        </p:nvSpPr>
        <p:spPr>
          <a:xfrm>
            <a:off x="6924017" y="4633653"/>
            <a:ext cx="1178529" cy="877163"/>
          </a:xfrm>
          <a:prstGeom prst="rect">
            <a:avLst/>
          </a:prstGeom>
          <a:solidFill>
            <a:srgbClr val="FFFF00"/>
          </a:solidFill>
          <a:ln>
            <a:solidFill>
              <a:srgbClr val="FFFF00"/>
            </a:solidFill>
          </a:ln>
        </p:spPr>
        <p:txBody>
          <a:bodyPr wrap="square" rtlCol="0">
            <a:spAutoFit/>
          </a:bodyPr>
          <a:lstStyle/>
          <a:p>
            <a:pPr algn="ctr"/>
            <a:r>
              <a:rPr lang="en-US" sz="1700" b="1" dirty="0"/>
              <a:t>Haggai</a:t>
            </a:r>
          </a:p>
          <a:p>
            <a:pPr algn="ctr"/>
            <a:r>
              <a:rPr lang="en-US" sz="1700" b="1" dirty="0"/>
              <a:t>Zechariah</a:t>
            </a:r>
          </a:p>
          <a:p>
            <a:pPr algn="ctr"/>
            <a:r>
              <a:rPr lang="en-US" sz="1700" b="1" dirty="0"/>
              <a:t>520 BC</a:t>
            </a:r>
          </a:p>
        </p:txBody>
      </p:sp>
      <p:cxnSp>
        <p:nvCxnSpPr>
          <p:cNvPr id="42" name="Straight Connector 41">
            <a:extLst>
              <a:ext uri="{FF2B5EF4-FFF2-40B4-BE49-F238E27FC236}">
                <a16:creationId xmlns:a16="http://schemas.microsoft.com/office/drawing/2014/main" id="{CE6B689E-22AC-1A48-82FC-CD50C28F4449}"/>
              </a:ext>
            </a:extLst>
          </p:cNvPr>
          <p:cNvCxnSpPr>
            <a:cxnSpLocks/>
          </p:cNvCxnSpPr>
          <p:nvPr/>
        </p:nvCxnSpPr>
        <p:spPr>
          <a:xfrm>
            <a:off x="6629400" y="3955516"/>
            <a:ext cx="0" cy="4560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825DF53-E3C9-CE4C-A998-7FABFF6E0CE1}"/>
              </a:ext>
            </a:extLst>
          </p:cNvPr>
          <p:cNvCxnSpPr>
            <a:cxnSpLocks/>
          </p:cNvCxnSpPr>
          <p:nvPr/>
        </p:nvCxnSpPr>
        <p:spPr>
          <a:xfrm>
            <a:off x="5489630" y="3955516"/>
            <a:ext cx="0" cy="4691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EE632783-BA3E-F84B-95BE-E7F8238A83B6}"/>
              </a:ext>
            </a:extLst>
          </p:cNvPr>
          <p:cNvSpPr txBox="1"/>
          <p:nvPr/>
        </p:nvSpPr>
        <p:spPr>
          <a:xfrm>
            <a:off x="5551558" y="3631169"/>
            <a:ext cx="878767" cy="369332"/>
          </a:xfrm>
          <a:prstGeom prst="rect">
            <a:avLst/>
          </a:prstGeom>
          <a:noFill/>
        </p:spPr>
        <p:txBody>
          <a:bodyPr wrap="none" rtlCol="0">
            <a:spAutoFit/>
          </a:bodyPr>
          <a:lstStyle/>
          <a:p>
            <a:r>
              <a:rPr lang="en-US" b="1"/>
              <a:t>586 BC</a:t>
            </a:r>
          </a:p>
        </p:txBody>
      </p:sp>
      <p:sp>
        <p:nvSpPr>
          <p:cNvPr id="48" name="TextBox 47">
            <a:extLst>
              <a:ext uri="{FF2B5EF4-FFF2-40B4-BE49-F238E27FC236}">
                <a16:creationId xmlns:a16="http://schemas.microsoft.com/office/drawing/2014/main" id="{7A7AB6E2-454E-174C-B576-D7A3C7DCF4B8}"/>
              </a:ext>
            </a:extLst>
          </p:cNvPr>
          <p:cNvSpPr txBox="1"/>
          <p:nvPr/>
        </p:nvSpPr>
        <p:spPr>
          <a:xfrm>
            <a:off x="7179345" y="3601503"/>
            <a:ext cx="862737" cy="369332"/>
          </a:xfrm>
          <a:prstGeom prst="rect">
            <a:avLst/>
          </a:prstGeom>
          <a:noFill/>
        </p:spPr>
        <p:txBody>
          <a:bodyPr wrap="none" rtlCol="0">
            <a:spAutoFit/>
          </a:bodyPr>
          <a:lstStyle/>
          <a:p>
            <a:r>
              <a:rPr lang="en-US" b="1"/>
              <a:t>536 BC</a:t>
            </a:r>
          </a:p>
        </p:txBody>
      </p:sp>
      <p:sp>
        <p:nvSpPr>
          <p:cNvPr id="52" name="TextBox 51">
            <a:extLst>
              <a:ext uri="{FF2B5EF4-FFF2-40B4-BE49-F238E27FC236}">
                <a16:creationId xmlns:a16="http://schemas.microsoft.com/office/drawing/2014/main" id="{4773B176-53E3-CA45-A654-A07AC166EA0E}"/>
              </a:ext>
            </a:extLst>
          </p:cNvPr>
          <p:cNvSpPr txBox="1"/>
          <p:nvPr/>
        </p:nvSpPr>
        <p:spPr>
          <a:xfrm>
            <a:off x="4657949" y="803300"/>
            <a:ext cx="923651" cy="646331"/>
          </a:xfrm>
          <a:prstGeom prst="rect">
            <a:avLst/>
          </a:prstGeom>
          <a:noFill/>
        </p:spPr>
        <p:txBody>
          <a:bodyPr wrap="none" rtlCol="0">
            <a:spAutoFit/>
          </a:bodyPr>
          <a:lstStyle/>
          <a:p>
            <a:pPr algn="ctr"/>
            <a:r>
              <a:rPr lang="en-US" b="1" dirty="0"/>
              <a:t>Nahum</a:t>
            </a:r>
          </a:p>
          <a:p>
            <a:pPr algn="ctr"/>
            <a:r>
              <a:rPr lang="en-US" b="1" dirty="0"/>
              <a:t>630 BC</a:t>
            </a:r>
          </a:p>
        </p:txBody>
      </p:sp>
      <p:cxnSp>
        <p:nvCxnSpPr>
          <p:cNvPr id="53" name="Straight Arrow Connector 52">
            <a:extLst>
              <a:ext uri="{FF2B5EF4-FFF2-40B4-BE49-F238E27FC236}">
                <a16:creationId xmlns:a16="http://schemas.microsoft.com/office/drawing/2014/main" id="{8D45584A-E3D7-E640-B227-A3E1BF91B3C8}"/>
              </a:ext>
            </a:extLst>
          </p:cNvPr>
          <p:cNvCxnSpPr>
            <a:cxnSpLocks/>
          </p:cNvCxnSpPr>
          <p:nvPr/>
        </p:nvCxnSpPr>
        <p:spPr>
          <a:xfrm flipH="1" flipV="1">
            <a:off x="4481500" y="4452982"/>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Left Brace 54">
            <a:extLst>
              <a:ext uri="{FF2B5EF4-FFF2-40B4-BE49-F238E27FC236}">
                <a16:creationId xmlns:a16="http://schemas.microsoft.com/office/drawing/2014/main" id="{E4326D61-4AEA-AB44-ADC3-AB9DAE7FBD12}"/>
              </a:ext>
            </a:extLst>
          </p:cNvPr>
          <p:cNvSpPr/>
          <p:nvPr/>
        </p:nvSpPr>
        <p:spPr>
          <a:xfrm rot="10800000">
            <a:off x="3961388" y="4616576"/>
            <a:ext cx="533394" cy="864218"/>
          </a:xfrm>
          <a:prstGeom prst="leftBrace">
            <a:avLst>
              <a:gd name="adj1" fmla="val 8333"/>
              <a:gd name="adj2" fmla="val 48466"/>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a:extLst>
              <a:ext uri="{FF2B5EF4-FFF2-40B4-BE49-F238E27FC236}">
                <a16:creationId xmlns:a16="http://schemas.microsoft.com/office/drawing/2014/main" id="{AEA4102E-8384-884C-A328-E47216806115}"/>
              </a:ext>
            </a:extLst>
          </p:cNvPr>
          <p:cNvSpPr txBox="1"/>
          <p:nvPr/>
        </p:nvSpPr>
        <p:spPr>
          <a:xfrm>
            <a:off x="3060569" y="4680562"/>
            <a:ext cx="1252266" cy="646331"/>
          </a:xfrm>
          <a:prstGeom prst="rect">
            <a:avLst/>
          </a:prstGeom>
          <a:noFill/>
          <a:ln>
            <a:noFill/>
          </a:ln>
        </p:spPr>
        <p:txBody>
          <a:bodyPr wrap="square" rtlCol="0">
            <a:spAutoFit/>
          </a:bodyPr>
          <a:lstStyle/>
          <a:p>
            <a:r>
              <a:rPr lang="en-US" b="1" dirty="0"/>
              <a:t>Zephaniah</a:t>
            </a:r>
          </a:p>
          <a:p>
            <a:pPr algn="ctr"/>
            <a:r>
              <a:rPr lang="en-US" b="1" dirty="0"/>
              <a:t>630 BC</a:t>
            </a:r>
          </a:p>
        </p:txBody>
      </p:sp>
      <p:sp>
        <p:nvSpPr>
          <p:cNvPr id="58" name="Left Brace 57">
            <a:extLst>
              <a:ext uri="{FF2B5EF4-FFF2-40B4-BE49-F238E27FC236}">
                <a16:creationId xmlns:a16="http://schemas.microsoft.com/office/drawing/2014/main" id="{0D942037-DD2F-7949-927C-82DA357EBE16}"/>
              </a:ext>
            </a:extLst>
          </p:cNvPr>
          <p:cNvSpPr/>
          <p:nvPr/>
        </p:nvSpPr>
        <p:spPr>
          <a:xfrm>
            <a:off x="4842531" y="4648823"/>
            <a:ext cx="616980" cy="864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a:extLst>
              <a:ext uri="{FF2B5EF4-FFF2-40B4-BE49-F238E27FC236}">
                <a16:creationId xmlns:a16="http://schemas.microsoft.com/office/drawing/2014/main" id="{7C499EC4-5BC3-784A-B483-B322A0C562E6}"/>
              </a:ext>
            </a:extLst>
          </p:cNvPr>
          <p:cNvSpPr txBox="1"/>
          <p:nvPr/>
        </p:nvSpPr>
        <p:spPr>
          <a:xfrm>
            <a:off x="5090201" y="4730724"/>
            <a:ext cx="1386832" cy="646331"/>
          </a:xfrm>
          <a:prstGeom prst="rect">
            <a:avLst/>
          </a:prstGeom>
          <a:noFill/>
        </p:spPr>
        <p:txBody>
          <a:bodyPr wrap="square" rtlCol="0">
            <a:spAutoFit/>
          </a:bodyPr>
          <a:lstStyle/>
          <a:p>
            <a:pPr algn="ctr"/>
            <a:r>
              <a:rPr lang="en-US" b="1" dirty="0"/>
              <a:t>Habakkuk</a:t>
            </a:r>
          </a:p>
          <a:p>
            <a:pPr algn="ctr"/>
            <a:r>
              <a:rPr lang="en-US" b="1" dirty="0"/>
              <a:t>612 BC</a:t>
            </a:r>
          </a:p>
        </p:txBody>
      </p:sp>
      <p:sp>
        <p:nvSpPr>
          <p:cNvPr id="60" name="TextBox 59">
            <a:extLst>
              <a:ext uri="{FF2B5EF4-FFF2-40B4-BE49-F238E27FC236}">
                <a16:creationId xmlns:a16="http://schemas.microsoft.com/office/drawing/2014/main" id="{CF2BDA18-7A3D-2242-A132-3108951DD28C}"/>
              </a:ext>
            </a:extLst>
          </p:cNvPr>
          <p:cNvSpPr txBox="1"/>
          <p:nvPr/>
        </p:nvSpPr>
        <p:spPr>
          <a:xfrm>
            <a:off x="1893657" y="4736931"/>
            <a:ext cx="848309" cy="646331"/>
          </a:xfrm>
          <a:prstGeom prst="rect">
            <a:avLst/>
          </a:prstGeom>
          <a:solidFill>
            <a:schemeClr val="bg1"/>
          </a:solidFill>
          <a:ln>
            <a:solidFill>
              <a:srgbClr val="FFFF00"/>
            </a:solidFill>
          </a:ln>
        </p:spPr>
        <p:txBody>
          <a:bodyPr wrap="none" rtlCol="0">
            <a:spAutoFit/>
          </a:bodyPr>
          <a:lstStyle/>
          <a:p>
            <a:r>
              <a:rPr lang="en-US" b="1" dirty="0"/>
              <a:t>Micah</a:t>
            </a:r>
          </a:p>
          <a:p>
            <a:r>
              <a:rPr lang="en-US" b="1" dirty="0"/>
              <a:t>735 BC</a:t>
            </a:r>
          </a:p>
        </p:txBody>
      </p:sp>
      <p:sp>
        <p:nvSpPr>
          <p:cNvPr id="61" name="Left Brace 60">
            <a:extLst>
              <a:ext uri="{FF2B5EF4-FFF2-40B4-BE49-F238E27FC236}">
                <a16:creationId xmlns:a16="http://schemas.microsoft.com/office/drawing/2014/main" id="{62F2AE3E-C0FB-8F41-A05C-16B21E366DF5}"/>
              </a:ext>
            </a:extLst>
          </p:cNvPr>
          <p:cNvSpPr/>
          <p:nvPr/>
        </p:nvSpPr>
        <p:spPr>
          <a:xfrm rot="10800000">
            <a:off x="2524610" y="4670267"/>
            <a:ext cx="559030" cy="821331"/>
          </a:xfrm>
          <a:prstGeom prst="leftBrace">
            <a:avLst>
              <a:gd name="adj1" fmla="val 1544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Arrow Connector 61">
            <a:extLst>
              <a:ext uri="{FF2B5EF4-FFF2-40B4-BE49-F238E27FC236}">
                <a16:creationId xmlns:a16="http://schemas.microsoft.com/office/drawing/2014/main" id="{24BA43F0-B6FE-D945-9A6C-0741B8A5DA60}"/>
              </a:ext>
            </a:extLst>
          </p:cNvPr>
          <p:cNvCxnSpPr>
            <a:cxnSpLocks/>
          </p:cNvCxnSpPr>
          <p:nvPr/>
        </p:nvCxnSpPr>
        <p:spPr>
          <a:xfrm flipH="1" flipV="1">
            <a:off x="3115355" y="4426825"/>
            <a:ext cx="7842" cy="10539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531CAC5-B60B-8E46-8599-6A3AC9D3D17A}"/>
              </a:ext>
            </a:extLst>
          </p:cNvPr>
          <p:cNvCxnSpPr>
            <a:cxnSpLocks/>
          </p:cNvCxnSpPr>
          <p:nvPr/>
        </p:nvCxnSpPr>
        <p:spPr>
          <a:xfrm flipV="1">
            <a:off x="1633459" y="4452982"/>
            <a:ext cx="0" cy="107642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81C41145-FE67-9747-8510-2BCEA4F748F6}"/>
              </a:ext>
            </a:extLst>
          </p:cNvPr>
          <p:cNvCxnSpPr>
            <a:cxnSpLocks/>
          </p:cNvCxnSpPr>
          <p:nvPr/>
        </p:nvCxnSpPr>
        <p:spPr>
          <a:xfrm flipH="1" flipV="1">
            <a:off x="4432161" y="2068353"/>
            <a:ext cx="40694" cy="1957528"/>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94DD3872-0B1E-EF4C-98C8-DF7E721AD41F}"/>
              </a:ext>
            </a:extLst>
          </p:cNvPr>
          <p:cNvSpPr txBox="1"/>
          <p:nvPr/>
        </p:nvSpPr>
        <p:spPr>
          <a:xfrm>
            <a:off x="494228" y="4736931"/>
            <a:ext cx="870752" cy="646331"/>
          </a:xfrm>
          <a:prstGeom prst="rect">
            <a:avLst/>
          </a:prstGeom>
          <a:noFill/>
        </p:spPr>
        <p:txBody>
          <a:bodyPr wrap="none" rtlCol="0">
            <a:spAutoFit/>
          </a:bodyPr>
          <a:lstStyle/>
          <a:p>
            <a:pPr algn="ctr"/>
            <a:r>
              <a:rPr lang="en-US" b="1"/>
              <a:t>Joel</a:t>
            </a:r>
          </a:p>
          <a:p>
            <a:pPr algn="ctr"/>
            <a:r>
              <a:rPr lang="en-US" b="1"/>
              <a:t>830 BC</a:t>
            </a:r>
          </a:p>
        </p:txBody>
      </p:sp>
      <p:sp>
        <p:nvSpPr>
          <p:cNvPr id="70" name="TextBox 69">
            <a:extLst>
              <a:ext uri="{FF2B5EF4-FFF2-40B4-BE49-F238E27FC236}">
                <a16:creationId xmlns:a16="http://schemas.microsoft.com/office/drawing/2014/main" id="{0431576A-7180-7B45-A4E9-F513F6EE90EB}"/>
              </a:ext>
            </a:extLst>
          </p:cNvPr>
          <p:cNvSpPr txBox="1"/>
          <p:nvPr/>
        </p:nvSpPr>
        <p:spPr>
          <a:xfrm>
            <a:off x="-74598" y="3301421"/>
            <a:ext cx="1174575" cy="969496"/>
          </a:xfrm>
          <a:prstGeom prst="rect">
            <a:avLst/>
          </a:prstGeom>
          <a:noFill/>
        </p:spPr>
        <p:txBody>
          <a:bodyPr wrap="square" rtlCol="0">
            <a:spAutoFit/>
          </a:bodyPr>
          <a:lstStyle/>
          <a:p>
            <a:pPr algn="ctr"/>
            <a:r>
              <a:rPr lang="en-US" sz="1900" b="1"/>
              <a:t>Divided</a:t>
            </a:r>
          </a:p>
          <a:p>
            <a:pPr algn="ctr"/>
            <a:r>
              <a:rPr lang="en-US" sz="1900" b="1"/>
              <a:t>Kingdom</a:t>
            </a:r>
          </a:p>
          <a:p>
            <a:pPr algn="ctr"/>
            <a:r>
              <a:rPr lang="en-US" sz="1900" b="1"/>
              <a:t>930 BC</a:t>
            </a:r>
          </a:p>
        </p:txBody>
      </p:sp>
      <p:sp>
        <p:nvSpPr>
          <p:cNvPr id="72" name="TextBox 71">
            <a:extLst>
              <a:ext uri="{FF2B5EF4-FFF2-40B4-BE49-F238E27FC236}">
                <a16:creationId xmlns:a16="http://schemas.microsoft.com/office/drawing/2014/main" id="{8437775D-BB3F-2F45-AD67-199F6EF11951}"/>
              </a:ext>
            </a:extLst>
          </p:cNvPr>
          <p:cNvSpPr txBox="1"/>
          <p:nvPr/>
        </p:nvSpPr>
        <p:spPr>
          <a:xfrm>
            <a:off x="3887899" y="3071085"/>
            <a:ext cx="566822" cy="646331"/>
          </a:xfrm>
          <a:prstGeom prst="rect">
            <a:avLst/>
          </a:prstGeom>
          <a:noFill/>
        </p:spPr>
        <p:txBody>
          <a:bodyPr wrap="none" rtlCol="0">
            <a:spAutoFit/>
          </a:bodyPr>
          <a:lstStyle/>
          <a:p>
            <a:r>
              <a:rPr lang="en-US" b="1"/>
              <a:t>722 </a:t>
            </a:r>
          </a:p>
          <a:p>
            <a:r>
              <a:rPr lang="en-US" b="1"/>
              <a:t>BC</a:t>
            </a:r>
          </a:p>
        </p:txBody>
      </p:sp>
      <p:sp>
        <p:nvSpPr>
          <p:cNvPr id="73" name="Left Brace 72">
            <a:extLst>
              <a:ext uri="{FF2B5EF4-FFF2-40B4-BE49-F238E27FC236}">
                <a16:creationId xmlns:a16="http://schemas.microsoft.com/office/drawing/2014/main" id="{DA4AE7FB-2D90-3444-845E-DBA37F2EB585}"/>
              </a:ext>
            </a:extLst>
          </p:cNvPr>
          <p:cNvSpPr/>
          <p:nvPr/>
        </p:nvSpPr>
        <p:spPr>
          <a:xfrm>
            <a:off x="8011691" y="4550026"/>
            <a:ext cx="533394" cy="93076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Left Brace 78">
            <a:extLst>
              <a:ext uri="{FF2B5EF4-FFF2-40B4-BE49-F238E27FC236}">
                <a16:creationId xmlns:a16="http://schemas.microsoft.com/office/drawing/2014/main" id="{FE30137E-7D4F-4343-B7CA-A7B60F3239C5}"/>
              </a:ext>
            </a:extLst>
          </p:cNvPr>
          <p:cNvSpPr/>
          <p:nvPr/>
        </p:nvSpPr>
        <p:spPr>
          <a:xfrm rot="10800000">
            <a:off x="1065336" y="4718246"/>
            <a:ext cx="568122" cy="76254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TextBox 79">
            <a:extLst>
              <a:ext uri="{FF2B5EF4-FFF2-40B4-BE49-F238E27FC236}">
                <a16:creationId xmlns:a16="http://schemas.microsoft.com/office/drawing/2014/main" id="{B0907F20-20A1-D145-B7D4-9B99B7931BA7}"/>
              </a:ext>
            </a:extLst>
          </p:cNvPr>
          <p:cNvSpPr txBox="1"/>
          <p:nvPr/>
        </p:nvSpPr>
        <p:spPr>
          <a:xfrm>
            <a:off x="884557" y="5595381"/>
            <a:ext cx="1376238" cy="523220"/>
          </a:xfrm>
          <a:prstGeom prst="rect">
            <a:avLst/>
          </a:prstGeom>
          <a:solidFill>
            <a:schemeClr val="bg2"/>
          </a:solidFill>
          <a:ln w="38100">
            <a:solidFill>
              <a:schemeClr val="tx1"/>
            </a:solidFill>
          </a:ln>
        </p:spPr>
        <p:txBody>
          <a:bodyPr wrap="square" rtlCol="0">
            <a:spAutoFit/>
          </a:bodyPr>
          <a:lstStyle/>
          <a:p>
            <a:pPr algn="ctr"/>
            <a:r>
              <a:rPr lang="en-US" sz="2800" b="1"/>
              <a:t>Edom</a:t>
            </a:r>
          </a:p>
        </p:txBody>
      </p:sp>
      <p:sp>
        <p:nvSpPr>
          <p:cNvPr id="81" name="TextBox 80">
            <a:extLst>
              <a:ext uri="{FF2B5EF4-FFF2-40B4-BE49-F238E27FC236}">
                <a16:creationId xmlns:a16="http://schemas.microsoft.com/office/drawing/2014/main" id="{402038C0-B60A-9543-9E3C-BF2421D5A93F}"/>
              </a:ext>
            </a:extLst>
          </p:cNvPr>
          <p:cNvSpPr txBox="1"/>
          <p:nvPr/>
        </p:nvSpPr>
        <p:spPr>
          <a:xfrm>
            <a:off x="127018" y="6158469"/>
            <a:ext cx="1035861" cy="646331"/>
          </a:xfrm>
          <a:prstGeom prst="rect">
            <a:avLst/>
          </a:prstGeom>
          <a:noFill/>
        </p:spPr>
        <p:txBody>
          <a:bodyPr wrap="none" rtlCol="0">
            <a:spAutoFit/>
          </a:bodyPr>
          <a:lstStyle/>
          <a:p>
            <a:pPr algn="ctr"/>
            <a:r>
              <a:rPr lang="en-US" b="1"/>
              <a:t>Obadiah</a:t>
            </a:r>
          </a:p>
          <a:p>
            <a:pPr algn="ctr"/>
            <a:r>
              <a:rPr lang="en-US" b="1"/>
              <a:t>845 BC</a:t>
            </a:r>
          </a:p>
        </p:txBody>
      </p:sp>
      <p:cxnSp>
        <p:nvCxnSpPr>
          <p:cNvPr id="82" name="Straight Arrow Connector 81">
            <a:extLst>
              <a:ext uri="{FF2B5EF4-FFF2-40B4-BE49-F238E27FC236}">
                <a16:creationId xmlns:a16="http://schemas.microsoft.com/office/drawing/2014/main" id="{3E841744-0143-7845-9148-A532C9841C29}"/>
              </a:ext>
            </a:extLst>
          </p:cNvPr>
          <p:cNvCxnSpPr>
            <a:cxnSpLocks/>
          </p:cNvCxnSpPr>
          <p:nvPr/>
        </p:nvCxnSpPr>
        <p:spPr>
          <a:xfrm flipV="1">
            <a:off x="1364980" y="6118601"/>
            <a:ext cx="0" cy="5456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593085F4-2AEB-E848-AE8B-9F53016FD71A}"/>
              </a:ext>
            </a:extLst>
          </p:cNvPr>
          <p:cNvSpPr txBox="1"/>
          <p:nvPr/>
        </p:nvSpPr>
        <p:spPr>
          <a:xfrm>
            <a:off x="1440829" y="2419390"/>
            <a:ext cx="842667" cy="646331"/>
          </a:xfrm>
          <a:prstGeom prst="rect">
            <a:avLst/>
          </a:prstGeom>
          <a:noFill/>
        </p:spPr>
        <p:txBody>
          <a:bodyPr wrap="none" rtlCol="0">
            <a:spAutoFit/>
          </a:bodyPr>
          <a:lstStyle/>
          <a:p>
            <a:pPr algn="ctr"/>
            <a:r>
              <a:rPr lang="en-US" b="1"/>
              <a:t>Amos </a:t>
            </a:r>
          </a:p>
          <a:p>
            <a:pPr algn="ctr"/>
            <a:r>
              <a:rPr lang="en-US" b="1"/>
              <a:t>755 BC</a:t>
            </a:r>
          </a:p>
        </p:txBody>
      </p:sp>
      <p:sp>
        <p:nvSpPr>
          <p:cNvPr id="94" name="TextBox 93">
            <a:extLst>
              <a:ext uri="{FF2B5EF4-FFF2-40B4-BE49-F238E27FC236}">
                <a16:creationId xmlns:a16="http://schemas.microsoft.com/office/drawing/2014/main" id="{DC6A0842-F6F5-0F42-8A9B-647E8D37C2ED}"/>
              </a:ext>
            </a:extLst>
          </p:cNvPr>
          <p:cNvSpPr txBox="1"/>
          <p:nvPr/>
        </p:nvSpPr>
        <p:spPr>
          <a:xfrm>
            <a:off x="3364582" y="2326662"/>
            <a:ext cx="857927" cy="646331"/>
          </a:xfrm>
          <a:prstGeom prst="rect">
            <a:avLst/>
          </a:prstGeom>
          <a:noFill/>
        </p:spPr>
        <p:txBody>
          <a:bodyPr wrap="none" rtlCol="0">
            <a:spAutoFit/>
          </a:bodyPr>
          <a:lstStyle/>
          <a:p>
            <a:pPr algn="ctr"/>
            <a:r>
              <a:rPr lang="en-US" b="1"/>
              <a:t>Hosea </a:t>
            </a:r>
          </a:p>
          <a:p>
            <a:pPr algn="ctr"/>
            <a:r>
              <a:rPr lang="en-US" b="1"/>
              <a:t>750 BC</a:t>
            </a:r>
          </a:p>
        </p:txBody>
      </p:sp>
      <p:sp>
        <p:nvSpPr>
          <p:cNvPr id="95" name="TextBox 94">
            <a:extLst>
              <a:ext uri="{FF2B5EF4-FFF2-40B4-BE49-F238E27FC236}">
                <a16:creationId xmlns:a16="http://schemas.microsoft.com/office/drawing/2014/main" id="{E0971BBF-FED4-5E4F-AAB9-9AB9281FD175}"/>
              </a:ext>
            </a:extLst>
          </p:cNvPr>
          <p:cNvSpPr txBox="1"/>
          <p:nvPr/>
        </p:nvSpPr>
        <p:spPr>
          <a:xfrm>
            <a:off x="2920101" y="768888"/>
            <a:ext cx="869149" cy="646331"/>
          </a:xfrm>
          <a:prstGeom prst="rect">
            <a:avLst/>
          </a:prstGeom>
          <a:noFill/>
        </p:spPr>
        <p:txBody>
          <a:bodyPr wrap="none" rtlCol="0">
            <a:spAutoFit/>
          </a:bodyPr>
          <a:lstStyle/>
          <a:p>
            <a:pPr algn="ctr"/>
            <a:r>
              <a:rPr lang="en-US" b="1"/>
              <a:t>Jonah </a:t>
            </a:r>
          </a:p>
          <a:p>
            <a:pPr algn="ctr"/>
            <a:r>
              <a:rPr lang="en-US" b="1"/>
              <a:t>760 BC</a:t>
            </a:r>
          </a:p>
        </p:txBody>
      </p:sp>
      <p:sp>
        <p:nvSpPr>
          <p:cNvPr id="96" name="Left Brace 95">
            <a:extLst>
              <a:ext uri="{FF2B5EF4-FFF2-40B4-BE49-F238E27FC236}">
                <a16:creationId xmlns:a16="http://schemas.microsoft.com/office/drawing/2014/main" id="{9C73DA21-4743-2449-89D8-4760FE2ECFD0}"/>
              </a:ext>
            </a:extLst>
          </p:cNvPr>
          <p:cNvSpPr/>
          <p:nvPr/>
        </p:nvSpPr>
        <p:spPr>
          <a:xfrm flipV="1">
            <a:off x="2808978" y="750392"/>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Left Brace 96">
            <a:extLst>
              <a:ext uri="{FF2B5EF4-FFF2-40B4-BE49-F238E27FC236}">
                <a16:creationId xmlns:a16="http://schemas.microsoft.com/office/drawing/2014/main" id="{F50B11F4-54AD-8048-8807-A9CDE191393C}"/>
              </a:ext>
            </a:extLst>
          </p:cNvPr>
          <p:cNvSpPr/>
          <p:nvPr/>
        </p:nvSpPr>
        <p:spPr>
          <a:xfrm flipV="1">
            <a:off x="4492196" y="768888"/>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8" name="Straight Arrow Connector 97">
            <a:extLst>
              <a:ext uri="{FF2B5EF4-FFF2-40B4-BE49-F238E27FC236}">
                <a16:creationId xmlns:a16="http://schemas.microsoft.com/office/drawing/2014/main" id="{8A69E286-F1B3-2E44-9B95-B5469B8336AB}"/>
              </a:ext>
            </a:extLst>
          </p:cNvPr>
          <p:cNvCxnSpPr>
            <a:cxnSpLocks/>
          </p:cNvCxnSpPr>
          <p:nvPr/>
        </p:nvCxnSpPr>
        <p:spPr>
          <a:xfrm>
            <a:off x="2754347"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3EB53D0A-486F-6844-B8DE-43801A0CC52C}"/>
              </a:ext>
            </a:extLst>
          </p:cNvPr>
          <p:cNvCxnSpPr>
            <a:cxnSpLocks/>
          </p:cNvCxnSpPr>
          <p:nvPr/>
        </p:nvCxnSpPr>
        <p:spPr>
          <a:xfrm flipH="1" flipV="1">
            <a:off x="4812406" y="4439217"/>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9EE568E4-712B-824A-8418-71022CF75810}"/>
              </a:ext>
            </a:extLst>
          </p:cNvPr>
          <p:cNvSpPr txBox="1"/>
          <p:nvPr/>
        </p:nvSpPr>
        <p:spPr>
          <a:xfrm>
            <a:off x="6219966" y="736027"/>
            <a:ext cx="2499402" cy="1938992"/>
          </a:xfrm>
          <a:prstGeom prst="rect">
            <a:avLst/>
          </a:prstGeom>
          <a:pattFill prst="pct60">
            <a:fgClr>
              <a:schemeClr val="accent1"/>
            </a:fgClr>
            <a:bgClr>
              <a:schemeClr val="bg1"/>
            </a:bgClr>
          </a:pattFill>
          <a:ln w="76200">
            <a:solidFill>
              <a:srgbClr val="FFC000"/>
            </a:solidFill>
          </a:ln>
        </p:spPr>
        <p:txBody>
          <a:bodyPr wrap="none" rtlCol="0">
            <a:spAutoFit/>
          </a:bodyPr>
          <a:lstStyle/>
          <a:p>
            <a:r>
              <a:rPr lang="en-US" sz="4000" b="1">
                <a:latin typeface="American Typewriter" panose="02090604020004020304" pitchFamily="18" charset="77"/>
                <a:cs typeface="Aldhabi" panose="020F0502020204030204" pitchFamily="34" charset="0"/>
              </a:rPr>
              <a:t>Minor</a:t>
            </a:r>
          </a:p>
          <a:p>
            <a:r>
              <a:rPr lang="en-US" sz="4000" b="1">
                <a:latin typeface="American Typewriter" panose="02090604020004020304" pitchFamily="18" charset="77"/>
                <a:cs typeface="Aldhabi" panose="020F0502020204030204" pitchFamily="34" charset="0"/>
              </a:rPr>
              <a:t>Prophets</a:t>
            </a:r>
          </a:p>
          <a:p>
            <a:r>
              <a:rPr lang="en-US" sz="4000" b="1">
                <a:cs typeface="Arial" panose="020B0604020202020204" pitchFamily="34" charset="0"/>
              </a:rPr>
              <a:t>Timeline</a:t>
            </a:r>
          </a:p>
        </p:txBody>
      </p:sp>
      <p:cxnSp>
        <p:nvCxnSpPr>
          <p:cNvPr id="49" name="Straight Arrow Connector 48">
            <a:extLst>
              <a:ext uri="{FF2B5EF4-FFF2-40B4-BE49-F238E27FC236}">
                <a16:creationId xmlns:a16="http://schemas.microsoft.com/office/drawing/2014/main" id="{BE5C34DD-3455-0041-A568-88D6894FD97C}"/>
              </a:ext>
            </a:extLst>
          </p:cNvPr>
          <p:cNvCxnSpPr>
            <a:cxnSpLocks/>
          </p:cNvCxnSpPr>
          <p:nvPr/>
        </p:nvCxnSpPr>
        <p:spPr>
          <a:xfrm flipV="1">
            <a:off x="5257800" y="1421904"/>
            <a:ext cx="0" cy="39391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8256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3EA35DDA-A1DD-234E-9006-61BD55C7AEA8}"/>
              </a:ext>
            </a:extLst>
          </p:cNvPr>
          <p:cNvGraphicFramePr>
            <a:graphicFrameLocks noGrp="1"/>
          </p:cNvGraphicFramePr>
          <p:nvPr>
            <p:ph idx="4294967295"/>
            <p:extLst>
              <p:ext uri="{D42A27DB-BD31-4B8C-83A1-F6EECF244321}">
                <p14:modId xmlns:p14="http://schemas.microsoft.com/office/powerpoint/2010/main" val="2897363302"/>
              </p:ext>
            </p:extLst>
          </p:nvPr>
        </p:nvGraphicFramePr>
        <p:xfrm>
          <a:off x="0" y="0"/>
          <a:ext cx="9144004" cy="6872502"/>
        </p:xfrm>
        <a:graphic>
          <a:graphicData uri="http://schemas.openxmlformats.org/drawingml/2006/table">
            <a:tbl>
              <a:tblPr firstRow="1" bandRow="1">
                <a:tableStyleId>{073A0DAA-6AF3-43AB-8588-CEC1D06C72B9}</a:tableStyleId>
              </a:tblPr>
              <a:tblGrid>
                <a:gridCol w="2286001">
                  <a:extLst>
                    <a:ext uri="{9D8B030D-6E8A-4147-A177-3AD203B41FA5}">
                      <a16:colId xmlns:a16="http://schemas.microsoft.com/office/drawing/2014/main" val="1375601518"/>
                    </a:ext>
                  </a:extLst>
                </a:gridCol>
                <a:gridCol w="2286001">
                  <a:extLst>
                    <a:ext uri="{9D8B030D-6E8A-4147-A177-3AD203B41FA5}">
                      <a16:colId xmlns:a16="http://schemas.microsoft.com/office/drawing/2014/main" val="331624370"/>
                    </a:ext>
                  </a:extLst>
                </a:gridCol>
                <a:gridCol w="2286001">
                  <a:extLst>
                    <a:ext uri="{9D8B030D-6E8A-4147-A177-3AD203B41FA5}">
                      <a16:colId xmlns:a16="http://schemas.microsoft.com/office/drawing/2014/main" val="2583040356"/>
                    </a:ext>
                  </a:extLst>
                </a:gridCol>
                <a:gridCol w="2286001">
                  <a:extLst>
                    <a:ext uri="{9D8B030D-6E8A-4147-A177-3AD203B41FA5}">
                      <a16:colId xmlns:a16="http://schemas.microsoft.com/office/drawing/2014/main" val="2593560121"/>
                    </a:ext>
                  </a:extLst>
                </a:gridCol>
              </a:tblGrid>
              <a:tr h="434020">
                <a:tc>
                  <a:txBody>
                    <a:bodyPr/>
                    <a:lstStyle/>
                    <a:p>
                      <a:r>
                        <a:rPr lang="en-US" sz="2000" dirty="0"/>
                        <a:t>Return</a:t>
                      </a:r>
                    </a:p>
                  </a:txBody>
                  <a:tcPr/>
                </a:tc>
                <a:tc>
                  <a:txBody>
                    <a:bodyPr/>
                    <a:lstStyle/>
                    <a:p>
                      <a:r>
                        <a:rPr lang="en-US" sz="2000" dirty="0"/>
                        <a:t>First</a:t>
                      </a:r>
                    </a:p>
                  </a:txBody>
                  <a:tcPr/>
                </a:tc>
                <a:tc>
                  <a:txBody>
                    <a:bodyPr/>
                    <a:lstStyle/>
                    <a:p>
                      <a:r>
                        <a:rPr lang="en-US" sz="2000" dirty="0"/>
                        <a:t>Second</a:t>
                      </a:r>
                    </a:p>
                  </a:txBody>
                  <a:tcPr/>
                </a:tc>
                <a:tc>
                  <a:txBody>
                    <a:bodyPr/>
                    <a:lstStyle/>
                    <a:p>
                      <a:r>
                        <a:rPr lang="en-US" sz="2000" dirty="0"/>
                        <a:t>Third</a:t>
                      </a:r>
                    </a:p>
                  </a:txBody>
                  <a:tcPr/>
                </a:tc>
                <a:extLst>
                  <a:ext uri="{0D108BD9-81ED-4DB2-BD59-A6C34878D82A}">
                    <a16:rowId xmlns:a16="http://schemas.microsoft.com/office/drawing/2014/main" val="3803410574"/>
                  </a:ext>
                </a:extLst>
              </a:tr>
              <a:tr h="376150">
                <a:tc>
                  <a:txBody>
                    <a:bodyPr/>
                    <a:lstStyle/>
                    <a:p>
                      <a:r>
                        <a:rPr lang="en-US" sz="2000" b="1" dirty="0"/>
                        <a:t>Reference</a:t>
                      </a:r>
                    </a:p>
                  </a:txBody>
                  <a:tcPr>
                    <a:solidFill>
                      <a:schemeClr val="accent2">
                        <a:lumMod val="60000"/>
                        <a:lumOff val="40000"/>
                      </a:schemeClr>
                    </a:solidFill>
                  </a:tcPr>
                </a:tc>
                <a:tc>
                  <a:txBody>
                    <a:bodyPr/>
                    <a:lstStyle/>
                    <a:p>
                      <a:r>
                        <a:rPr lang="en-US" sz="1400" b="1" dirty="0"/>
                        <a:t>Ezra 1-6</a:t>
                      </a:r>
                    </a:p>
                  </a:txBody>
                  <a:tcPr/>
                </a:tc>
                <a:tc>
                  <a:txBody>
                    <a:bodyPr/>
                    <a:lstStyle/>
                    <a:p>
                      <a:r>
                        <a:rPr lang="en-US" sz="1400" b="1" dirty="0"/>
                        <a:t>Ezra 7-10</a:t>
                      </a:r>
                    </a:p>
                  </a:txBody>
                  <a:tcPr/>
                </a:tc>
                <a:tc>
                  <a:txBody>
                    <a:bodyPr/>
                    <a:lstStyle/>
                    <a:p>
                      <a:r>
                        <a:rPr lang="en-US" sz="1400" b="1" dirty="0"/>
                        <a:t>Nehemiah 1-13</a:t>
                      </a:r>
                    </a:p>
                  </a:txBody>
                  <a:tcPr/>
                </a:tc>
                <a:extLst>
                  <a:ext uri="{0D108BD9-81ED-4DB2-BD59-A6C34878D82A}">
                    <a16:rowId xmlns:a16="http://schemas.microsoft.com/office/drawing/2014/main" val="3538403670"/>
                  </a:ext>
                </a:extLst>
              </a:tr>
              <a:tr h="376150">
                <a:tc>
                  <a:txBody>
                    <a:bodyPr/>
                    <a:lstStyle/>
                    <a:p>
                      <a:r>
                        <a:rPr lang="en-US" sz="2000" b="1" dirty="0"/>
                        <a:t>Date</a:t>
                      </a:r>
                    </a:p>
                  </a:txBody>
                  <a:tcPr>
                    <a:solidFill>
                      <a:schemeClr val="accent2">
                        <a:lumMod val="60000"/>
                        <a:lumOff val="40000"/>
                      </a:schemeClr>
                    </a:solidFill>
                  </a:tcPr>
                </a:tc>
                <a:tc>
                  <a:txBody>
                    <a:bodyPr/>
                    <a:lstStyle/>
                    <a:p>
                      <a:r>
                        <a:rPr lang="en-US" sz="1400" b="1" dirty="0"/>
                        <a:t>538 B.C. </a:t>
                      </a:r>
                    </a:p>
                  </a:txBody>
                  <a:tcPr/>
                </a:tc>
                <a:tc>
                  <a:txBody>
                    <a:bodyPr/>
                    <a:lstStyle/>
                    <a:p>
                      <a:r>
                        <a:rPr lang="en-US" sz="1400" b="1" dirty="0"/>
                        <a:t>458 B.C. </a:t>
                      </a:r>
                    </a:p>
                  </a:txBody>
                  <a:tcPr/>
                </a:tc>
                <a:tc>
                  <a:txBody>
                    <a:bodyPr/>
                    <a:lstStyle/>
                    <a:p>
                      <a:r>
                        <a:rPr lang="en-US" sz="1400" b="1" dirty="0"/>
                        <a:t>444 B/C.  </a:t>
                      </a:r>
                    </a:p>
                  </a:txBody>
                  <a:tcPr/>
                </a:tc>
                <a:extLst>
                  <a:ext uri="{0D108BD9-81ED-4DB2-BD59-A6C34878D82A}">
                    <a16:rowId xmlns:a16="http://schemas.microsoft.com/office/drawing/2014/main" val="1899042898"/>
                  </a:ext>
                </a:extLst>
              </a:tr>
              <a:tr h="896974">
                <a:tc>
                  <a:txBody>
                    <a:bodyPr/>
                    <a:lstStyle/>
                    <a:p>
                      <a:r>
                        <a:rPr lang="en-US" sz="2000" b="1" dirty="0"/>
                        <a:t>Leaders</a:t>
                      </a:r>
                    </a:p>
                  </a:txBody>
                  <a:tcPr>
                    <a:solidFill>
                      <a:schemeClr val="accent2">
                        <a:lumMod val="60000"/>
                        <a:lumOff val="40000"/>
                      </a:schemeClr>
                    </a:solidFill>
                  </a:tcPr>
                </a:tc>
                <a:tc>
                  <a:txBody>
                    <a:bodyPr/>
                    <a:lstStyle/>
                    <a:p>
                      <a:r>
                        <a:rPr lang="en-US" sz="1400" b="1" dirty="0" err="1"/>
                        <a:t>Shesbazzar</a:t>
                      </a:r>
                      <a:endParaRPr lang="en-US" sz="1400" b="1" dirty="0"/>
                    </a:p>
                    <a:p>
                      <a:r>
                        <a:rPr lang="en-US" sz="1400" b="1" dirty="0"/>
                        <a:t>Zerubbabel</a:t>
                      </a:r>
                    </a:p>
                    <a:p>
                      <a:r>
                        <a:rPr lang="en-US" sz="1400" b="1" dirty="0" err="1"/>
                        <a:t>Jeshua</a:t>
                      </a:r>
                      <a:endParaRPr lang="en-US" sz="1400" b="1" dirty="0"/>
                    </a:p>
                    <a:p>
                      <a:endParaRPr lang="en-US" sz="1400" b="1" dirty="0"/>
                    </a:p>
                  </a:txBody>
                  <a:tcPr/>
                </a:tc>
                <a:tc>
                  <a:txBody>
                    <a:bodyPr/>
                    <a:lstStyle/>
                    <a:p>
                      <a:r>
                        <a:rPr lang="en-US" sz="1400" b="1" dirty="0"/>
                        <a:t>Ezra</a:t>
                      </a:r>
                    </a:p>
                  </a:txBody>
                  <a:tcPr/>
                </a:tc>
                <a:tc>
                  <a:txBody>
                    <a:bodyPr/>
                    <a:lstStyle/>
                    <a:p>
                      <a:r>
                        <a:rPr lang="en-US" sz="1400" b="1" dirty="0"/>
                        <a:t>Nehemiah</a:t>
                      </a:r>
                    </a:p>
                  </a:txBody>
                  <a:tcPr/>
                </a:tc>
                <a:extLst>
                  <a:ext uri="{0D108BD9-81ED-4DB2-BD59-A6C34878D82A}">
                    <a16:rowId xmlns:a16="http://schemas.microsoft.com/office/drawing/2014/main" val="2187783974"/>
                  </a:ext>
                </a:extLst>
              </a:tr>
              <a:tr h="376150">
                <a:tc>
                  <a:txBody>
                    <a:bodyPr/>
                    <a:lstStyle/>
                    <a:p>
                      <a:r>
                        <a:rPr lang="en-US" sz="2000" b="1" dirty="0"/>
                        <a:t>Persian King</a:t>
                      </a:r>
                    </a:p>
                  </a:txBody>
                  <a:tcPr>
                    <a:solidFill>
                      <a:schemeClr val="accent2">
                        <a:lumMod val="60000"/>
                        <a:lumOff val="40000"/>
                      </a:schemeClr>
                    </a:solidFill>
                  </a:tcPr>
                </a:tc>
                <a:tc>
                  <a:txBody>
                    <a:bodyPr/>
                    <a:lstStyle/>
                    <a:p>
                      <a:r>
                        <a:rPr lang="en-US" sz="1400" b="1" dirty="0"/>
                        <a:t>Cyrus</a:t>
                      </a:r>
                    </a:p>
                  </a:txBody>
                  <a:tcPr/>
                </a:tc>
                <a:tc>
                  <a:txBody>
                    <a:bodyPr/>
                    <a:lstStyle/>
                    <a:p>
                      <a:r>
                        <a:rPr lang="en-US" sz="1400" b="1" dirty="0"/>
                        <a:t>Artaxerxes </a:t>
                      </a:r>
                      <a:r>
                        <a:rPr lang="en-US" sz="1400" b="1" dirty="0" err="1"/>
                        <a:t>Longimanus</a:t>
                      </a:r>
                      <a:endParaRPr lang="en-US" sz="1400" b="1" dirty="0"/>
                    </a:p>
                  </a:txBody>
                  <a:tcPr/>
                </a:tc>
                <a:tc>
                  <a:txBody>
                    <a:bodyPr/>
                    <a:lstStyle/>
                    <a:p>
                      <a:r>
                        <a:rPr lang="en-US" sz="1400" b="1" dirty="0"/>
                        <a:t>Artaxerxes </a:t>
                      </a:r>
                      <a:r>
                        <a:rPr lang="en-US" sz="1400" b="1" dirty="0" err="1"/>
                        <a:t>Longimanus</a:t>
                      </a:r>
                      <a:endParaRPr lang="en-US" sz="1400" b="1" dirty="0"/>
                    </a:p>
                  </a:txBody>
                  <a:tcPr/>
                </a:tc>
                <a:extLst>
                  <a:ext uri="{0D108BD9-81ED-4DB2-BD59-A6C34878D82A}">
                    <a16:rowId xmlns:a16="http://schemas.microsoft.com/office/drawing/2014/main" val="2652687468"/>
                  </a:ext>
                </a:extLst>
              </a:tr>
              <a:tr h="1272047">
                <a:tc>
                  <a:txBody>
                    <a:bodyPr/>
                    <a:lstStyle/>
                    <a:p>
                      <a:r>
                        <a:rPr lang="en-US" sz="2000" b="1" dirty="0"/>
                        <a:t>Elements of the Decree</a:t>
                      </a:r>
                    </a:p>
                  </a:txBody>
                  <a:tcPr>
                    <a:solidFill>
                      <a:schemeClr val="accent2">
                        <a:lumMod val="60000"/>
                        <a:lumOff val="40000"/>
                      </a:schemeClr>
                    </a:solidFill>
                  </a:tcPr>
                </a:tc>
                <a:tc>
                  <a:txBody>
                    <a:bodyPr/>
                    <a:lstStyle/>
                    <a:p>
                      <a:r>
                        <a:rPr lang="en-US" sz="1400" b="1" dirty="0"/>
                        <a:t>As many as wished returned.  Temple could be rebuilt, partially financed by royal treasure.  Vessels returned.  </a:t>
                      </a:r>
                    </a:p>
                  </a:txBody>
                  <a:tcPr/>
                </a:tc>
                <a:tc>
                  <a:txBody>
                    <a:bodyPr/>
                    <a:lstStyle/>
                    <a:p>
                      <a:r>
                        <a:rPr lang="en-US" sz="1400" b="1" dirty="0"/>
                        <a:t>As many as wished could return.  Finances provided by royal treasure.  Allowed to have own civil </a:t>
                      </a:r>
                      <a:r>
                        <a:rPr lang="en-US" sz="1400" b="1" dirty="0" err="1"/>
                        <a:t>magistartes</a:t>
                      </a:r>
                      <a:r>
                        <a:rPr lang="en-US" sz="1400" b="1" dirty="0"/>
                        <a:t>.  </a:t>
                      </a:r>
                    </a:p>
                  </a:txBody>
                  <a:tcPr/>
                </a:tc>
                <a:tc>
                  <a:txBody>
                    <a:bodyPr/>
                    <a:lstStyle/>
                    <a:p>
                      <a:r>
                        <a:rPr lang="en-US" sz="1400" b="1" dirty="0"/>
                        <a:t>Allowed to rebuild the wall</a:t>
                      </a:r>
                    </a:p>
                  </a:txBody>
                  <a:tcPr/>
                </a:tc>
                <a:extLst>
                  <a:ext uri="{0D108BD9-81ED-4DB2-BD59-A6C34878D82A}">
                    <a16:rowId xmlns:a16="http://schemas.microsoft.com/office/drawing/2014/main" val="2046625345"/>
                  </a:ext>
                </a:extLst>
              </a:tr>
              <a:tr h="1099516">
                <a:tc>
                  <a:txBody>
                    <a:bodyPr/>
                    <a:lstStyle/>
                    <a:p>
                      <a:r>
                        <a:rPr lang="en-US" sz="2000" b="1" dirty="0"/>
                        <a:t>Number Retuning</a:t>
                      </a:r>
                    </a:p>
                  </a:txBody>
                  <a:tcPr>
                    <a:solidFill>
                      <a:schemeClr val="accent2">
                        <a:lumMod val="60000"/>
                        <a:lumOff val="40000"/>
                      </a:schemeClr>
                    </a:solidFill>
                  </a:tcPr>
                </a:tc>
                <a:tc>
                  <a:txBody>
                    <a:bodyPr/>
                    <a:lstStyle/>
                    <a:p>
                      <a:r>
                        <a:rPr lang="en-US" sz="1400" b="1" dirty="0"/>
                        <a:t>42,360</a:t>
                      </a:r>
                    </a:p>
                    <a:p>
                      <a:r>
                        <a:rPr lang="en-US" sz="1400" b="1" u="none" dirty="0"/>
                        <a:t>7337 (servants)</a:t>
                      </a:r>
                    </a:p>
                    <a:p>
                      <a:r>
                        <a:rPr lang="en-US" sz="1400" b="1" dirty="0"/>
                        <a:t>= 49,697</a:t>
                      </a:r>
                    </a:p>
                    <a:p>
                      <a:endParaRPr lang="en-US" sz="1400" b="1" dirty="0"/>
                    </a:p>
                    <a:p>
                      <a:endParaRPr lang="en-US" sz="1400" b="1" dirty="0"/>
                    </a:p>
                  </a:txBody>
                  <a:tcPr/>
                </a:tc>
                <a:tc>
                  <a:txBody>
                    <a:bodyPr/>
                    <a:lstStyle/>
                    <a:p>
                      <a:r>
                        <a:rPr lang="en-US" sz="1400" b="1" dirty="0"/>
                        <a:t>1500 men</a:t>
                      </a:r>
                    </a:p>
                    <a:p>
                      <a:r>
                        <a:rPr lang="en-US" sz="1400" b="1" dirty="0"/>
                        <a:t>38 Levites</a:t>
                      </a:r>
                    </a:p>
                    <a:p>
                      <a:r>
                        <a:rPr lang="en-US" sz="1400" b="1" u="sng" dirty="0"/>
                        <a:t>220 h</a:t>
                      </a:r>
                      <a:r>
                        <a:rPr lang="en-US" sz="1400" b="1" dirty="0"/>
                        <a:t>elpers</a:t>
                      </a:r>
                    </a:p>
                    <a:p>
                      <a:r>
                        <a:rPr lang="en-US" sz="1400" b="1" dirty="0"/>
                        <a:t>1758</a:t>
                      </a:r>
                    </a:p>
                  </a:txBody>
                  <a:tcPr/>
                </a:tc>
                <a:tc>
                  <a:txBody>
                    <a:bodyPr/>
                    <a:lstStyle/>
                    <a:p>
                      <a:r>
                        <a:rPr lang="en-US" sz="1400" b="1" dirty="0"/>
                        <a:t>Unknown</a:t>
                      </a:r>
                    </a:p>
                  </a:txBody>
                  <a:tcPr/>
                </a:tc>
                <a:extLst>
                  <a:ext uri="{0D108BD9-81ED-4DB2-BD59-A6C34878D82A}">
                    <a16:rowId xmlns:a16="http://schemas.microsoft.com/office/drawing/2014/main" val="19838576"/>
                  </a:ext>
                </a:extLst>
              </a:tr>
              <a:tr h="1874595">
                <a:tc>
                  <a:txBody>
                    <a:bodyPr/>
                    <a:lstStyle/>
                    <a:p>
                      <a:r>
                        <a:rPr lang="en-US" sz="2000" b="1" dirty="0"/>
                        <a:t>Events, Accomplishments, and Problems</a:t>
                      </a:r>
                    </a:p>
                  </a:txBody>
                  <a:tcPr>
                    <a:solidFill>
                      <a:schemeClr val="accent2">
                        <a:lumMod val="60000"/>
                        <a:lumOff val="40000"/>
                      </a:schemeClr>
                    </a:solidFill>
                  </a:tcPr>
                </a:tc>
                <a:tc>
                  <a:txBody>
                    <a:bodyPr/>
                    <a:lstStyle/>
                    <a:p>
                      <a:r>
                        <a:rPr lang="en-US" sz="1400" b="1" dirty="0"/>
                        <a:t>Temple begun; sacrifices made and Feast of  Tabernacles is celebrated.  Samaritans made trouble, and work ceased until 520.  Temple completed in 516.  </a:t>
                      </a:r>
                    </a:p>
                  </a:txBody>
                  <a:tcPr/>
                </a:tc>
                <a:tc>
                  <a:txBody>
                    <a:bodyPr/>
                    <a:lstStyle/>
                    <a:p>
                      <a:r>
                        <a:rPr lang="en-US" sz="1400" b="1" dirty="0"/>
                        <a:t>Problem with intermarriage</a:t>
                      </a:r>
                    </a:p>
                  </a:txBody>
                  <a:tcPr/>
                </a:tc>
                <a:tc>
                  <a:txBody>
                    <a:bodyPr/>
                    <a:lstStyle/>
                    <a:p>
                      <a:r>
                        <a:rPr lang="en-US" sz="1400" b="1" dirty="0"/>
                        <a:t>Wall rebuilt in 52 days, despite opposition from Sanballat, </a:t>
                      </a:r>
                      <a:r>
                        <a:rPr lang="en-US" sz="1400" b="1" dirty="0" err="1"/>
                        <a:t>Tobiah</a:t>
                      </a:r>
                      <a:r>
                        <a:rPr lang="en-US" sz="1400" b="1" dirty="0"/>
                        <a:t>, and Geshem,. Walls dedicated and Law read.  </a:t>
                      </a:r>
                    </a:p>
                  </a:txBody>
                  <a:tcPr/>
                </a:tc>
                <a:extLst>
                  <a:ext uri="{0D108BD9-81ED-4DB2-BD59-A6C34878D82A}">
                    <a16:rowId xmlns:a16="http://schemas.microsoft.com/office/drawing/2014/main" val="2512400493"/>
                  </a:ext>
                </a:extLst>
              </a:tr>
            </a:tbl>
          </a:graphicData>
        </a:graphic>
      </p:graphicFrame>
    </p:spTree>
    <p:extLst>
      <p:ext uri="{BB962C8B-B14F-4D97-AF65-F5344CB8AC3E}">
        <p14:creationId xmlns:p14="http://schemas.microsoft.com/office/powerpoint/2010/main" val="42897790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3847</TotalTime>
  <Words>5880</Words>
  <Application>Microsoft Office PowerPoint</Application>
  <PresentationFormat>On-screen Show (4:3)</PresentationFormat>
  <Paragraphs>538</Paragraphs>
  <Slides>26</Slides>
  <Notes>24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26</vt:i4>
      </vt:variant>
    </vt:vector>
  </HeadingPairs>
  <TitlesOfParts>
    <vt:vector size="37" baseType="lpstr">
      <vt:lpstr>Abadi MT Condensed Extra Bold</vt:lpstr>
      <vt:lpstr>American Typewriter</vt:lpstr>
      <vt:lpstr>Arial</vt:lpstr>
      <vt:lpstr>Bauhaus 93</vt:lpstr>
      <vt:lpstr>Calibri</vt:lpstr>
      <vt:lpstr>Corbel</vt:lpstr>
      <vt:lpstr>Verdana</vt:lpstr>
      <vt:lpstr>Wingdings</vt:lpstr>
      <vt:lpstr>Wingdings 2</vt:lpstr>
      <vt:lpstr>Wingdings 3</vt:lpstr>
      <vt:lpstr>Module</vt:lpstr>
      <vt:lpstr>Symphony of the Scriptures</vt:lpstr>
      <vt:lpstr>Haggai</vt:lpstr>
      <vt:lpstr>When Did They Prophecy?</vt:lpstr>
      <vt:lpstr>PowerPoint Presentation</vt:lpstr>
      <vt:lpstr>Chronology of Persian Kings Related to the Old Testament</vt:lpstr>
      <vt:lpstr>PowerPoint Presentation</vt:lpstr>
      <vt:lpstr>PowerPoint Presentation</vt:lpstr>
      <vt:lpstr>PowerPoint Presentation</vt:lpstr>
      <vt:lpstr>PowerPoint Presentation</vt:lpstr>
      <vt:lpstr>Who wrote the book?</vt:lpstr>
      <vt:lpstr>Where are we?</vt:lpstr>
      <vt:lpstr>Why is Haggai so important?</vt:lpstr>
      <vt:lpstr>What's the point?</vt:lpstr>
      <vt:lpstr>How do I apply this?</vt:lpstr>
      <vt:lpstr>Cyrus’s Proclamation</vt:lpstr>
      <vt:lpstr>Introduction</vt:lpstr>
      <vt:lpstr>What’s going on? </vt:lpstr>
      <vt:lpstr>Four Dated Oracles (Messages)</vt:lpstr>
      <vt:lpstr>Four messages of Haggai (4 months)</vt:lpstr>
      <vt:lpstr>Four messages of Haggai (4 months)</vt:lpstr>
      <vt:lpstr>The four messages of Haggai</vt:lpstr>
      <vt:lpstr>The four messages of Haggai</vt:lpstr>
      <vt:lpstr>The four messages of Haggai</vt:lpstr>
      <vt:lpstr>The four messages of Haggai</vt:lpstr>
      <vt:lpstr>The obstacles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Nabors, Jake (Sales)</cp:lastModifiedBy>
  <cp:revision>134</cp:revision>
  <cp:lastPrinted>2021-12-22T23:58:12Z</cp:lastPrinted>
  <dcterms:created xsi:type="dcterms:W3CDTF">2010-11-07T11:38:16Z</dcterms:created>
  <dcterms:modified xsi:type="dcterms:W3CDTF">2023-01-12T17:44:04Z</dcterms:modified>
</cp:coreProperties>
</file>